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1" r:id="rId4"/>
    <p:sldId id="270" r:id="rId5"/>
    <p:sldId id="261" r:id="rId6"/>
    <p:sldId id="274" r:id="rId7"/>
    <p:sldId id="273" r:id="rId8"/>
    <p:sldId id="272" r:id="rId9"/>
    <p:sldId id="263" r:id="rId10"/>
    <p:sldId id="276" r:id="rId11"/>
    <p:sldId id="275" r:id="rId12"/>
    <p:sldId id="264" r:id="rId13"/>
    <p:sldId id="280" r:id="rId14"/>
    <p:sldId id="279" r:id="rId15"/>
    <p:sldId id="258" r:id="rId16"/>
    <p:sldId id="278" r:id="rId17"/>
    <p:sldId id="277" r:id="rId18"/>
    <p:sldId id="266" r:id="rId19"/>
    <p:sldId id="283" r:id="rId20"/>
    <p:sldId id="282" r:id="rId21"/>
    <p:sldId id="281" r:id="rId22"/>
    <p:sldId id="267" r:id="rId23"/>
    <p:sldId id="284" r:id="rId24"/>
    <p:sldId id="269" r:id="rId25"/>
    <p:sldId id="287" r:id="rId26"/>
    <p:sldId id="286" r:id="rId27"/>
    <p:sldId id="285" r:id="rId28"/>
    <p:sldId id="268" r:id="rId29"/>
    <p:sldId id="289" r:id="rId30"/>
    <p:sldId id="288" r:id="rId31"/>
    <p:sldId id="265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5B7DB-5AD0-41F9-87DF-E21D77C294DB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36625-1A48-4EA1-8AAF-2895507CE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625-1A48-4EA1-8AAF-2895507CE9D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Feeding the </a:t>
            </a:r>
            <a:r>
              <a:rPr lang="en-US" sz="6600" b="1" u="sng" dirty="0" smtClean="0"/>
              <a:t>4,000</a:t>
            </a:r>
            <a:endParaRPr lang="en-US" sz="6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5626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Matthew 15:32-38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SIMILARITIES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similarities are many</a:t>
            </a:r>
          </a:p>
          <a:p>
            <a:pPr lvl="1"/>
            <a:r>
              <a:rPr lang="en-US" b="1" dirty="0" smtClean="0"/>
              <a:t>Many people</a:t>
            </a:r>
          </a:p>
          <a:p>
            <a:pPr lvl="1"/>
            <a:r>
              <a:rPr lang="en-US" b="1" dirty="0" smtClean="0"/>
              <a:t>Following Jesus (healings both times)</a:t>
            </a:r>
          </a:p>
          <a:p>
            <a:pPr lvl="1"/>
            <a:r>
              <a:rPr lang="en-US" b="1" dirty="0" smtClean="0"/>
              <a:t>Tired, hungry (Jesus’ compassion)</a:t>
            </a:r>
          </a:p>
          <a:p>
            <a:pPr lvl="1"/>
            <a:r>
              <a:rPr lang="en-US" b="1" dirty="0" smtClean="0"/>
              <a:t>Disciples questioned/included</a:t>
            </a:r>
          </a:p>
          <a:p>
            <a:pPr lvl="1"/>
            <a:r>
              <a:rPr lang="en-US" b="1" dirty="0" smtClean="0"/>
              <a:t>Lessons (Mark 8:17-20)</a:t>
            </a:r>
            <a:endParaRPr lang="en-US" b="1" dirty="0" smtClean="0"/>
          </a:p>
          <a:p>
            <a:pPr lvl="1"/>
            <a:r>
              <a:rPr lang="en-US" b="1" dirty="0" smtClean="0"/>
              <a:t>Bread, fish – prayer </a:t>
            </a:r>
          </a:p>
          <a:p>
            <a:pPr lvl="1"/>
            <a:r>
              <a:rPr lang="en-US" b="1" dirty="0" smtClean="0"/>
              <a:t>L</a:t>
            </a:r>
            <a:r>
              <a:rPr lang="en-US" b="1" dirty="0" smtClean="0"/>
              <a:t>eftovers are collected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SIMILARITIES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similarities are many</a:t>
            </a:r>
          </a:p>
          <a:p>
            <a:pPr lvl="1"/>
            <a:r>
              <a:rPr lang="en-US" b="1" dirty="0" smtClean="0"/>
              <a:t>Many people</a:t>
            </a:r>
          </a:p>
          <a:p>
            <a:pPr lvl="1"/>
            <a:r>
              <a:rPr lang="en-US" b="1" dirty="0" smtClean="0"/>
              <a:t>Following Jesus (healings both times)</a:t>
            </a:r>
          </a:p>
          <a:p>
            <a:pPr lvl="1"/>
            <a:r>
              <a:rPr lang="en-US" b="1" dirty="0" smtClean="0"/>
              <a:t>Tired, hungry (Jesus’ compassion)</a:t>
            </a:r>
          </a:p>
          <a:p>
            <a:pPr lvl="1"/>
            <a:r>
              <a:rPr lang="en-US" b="1" dirty="0" smtClean="0"/>
              <a:t>Disciples questioned/included</a:t>
            </a:r>
          </a:p>
          <a:p>
            <a:pPr lvl="1"/>
            <a:r>
              <a:rPr lang="en-US" b="1" dirty="0" smtClean="0"/>
              <a:t>Lessons (Mark 8:17-20)</a:t>
            </a:r>
            <a:endParaRPr lang="en-US" b="1" dirty="0" smtClean="0"/>
          </a:p>
          <a:p>
            <a:pPr lvl="1"/>
            <a:r>
              <a:rPr lang="en-US" b="1" dirty="0" smtClean="0"/>
              <a:t>Bread, fish – prayer </a:t>
            </a:r>
          </a:p>
          <a:p>
            <a:pPr lvl="1"/>
            <a:r>
              <a:rPr lang="en-US" b="1" dirty="0" smtClean="0"/>
              <a:t>L</a:t>
            </a:r>
            <a:r>
              <a:rPr lang="en-US" b="1" dirty="0" smtClean="0"/>
              <a:t>eftovers are collected</a:t>
            </a:r>
          </a:p>
          <a:p>
            <a:r>
              <a:rPr lang="en-US" b="1" dirty="0" smtClean="0"/>
              <a:t>Because of this, many overlook the 4000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</a:t>
            </a:r>
            <a:r>
              <a:rPr lang="en-US" b="1" dirty="0" smtClean="0"/>
              <a:t>5000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</a:t>
            </a:r>
            <a:r>
              <a:rPr lang="en-US" b="1" dirty="0" smtClean="0"/>
              <a:t>4000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- 5000</a:t>
            </a:r>
          </a:p>
          <a:p>
            <a:r>
              <a:rPr lang="en-US" b="1" dirty="0" smtClean="0"/>
              <a:t>The only pre-resurrection miracle in all four gospels</a:t>
            </a:r>
          </a:p>
          <a:p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- 4000</a:t>
            </a:r>
          </a:p>
          <a:p>
            <a:r>
              <a:rPr lang="en-US" b="1" dirty="0" smtClean="0"/>
              <a:t>Only recorded in Matthew and Mark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- 5000</a:t>
            </a:r>
          </a:p>
          <a:p>
            <a:r>
              <a:rPr lang="en-US" b="1" dirty="0" smtClean="0"/>
              <a:t>The only pre-resurrection miracle in all four gospels</a:t>
            </a:r>
          </a:p>
          <a:p>
            <a:r>
              <a:rPr lang="en-US" b="1" dirty="0" smtClean="0"/>
              <a:t>Bethsaida – </a:t>
            </a:r>
            <a:r>
              <a:rPr lang="en-US" b="1" dirty="0" smtClean="0"/>
              <a:t>Jewish</a:t>
            </a:r>
          </a:p>
          <a:p>
            <a:pPr lvl="1"/>
            <a:r>
              <a:rPr lang="en-US" b="1" dirty="0" smtClean="0"/>
              <a:t>Nearby “Go, buy…”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- 4000</a:t>
            </a:r>
          </a:p>
          <a:p>
            <a:r>
              <a:rPr lang="en-US" b="1" dirty="0" smtClean="0"/>
              <a:t>Only recorded in Matthew and Mark</a:t>
            </a:r>
            <a:endParaRPr lang="en-US" sz="2400" b="1" dirty="0" smtClean="0"/>
          </a:p>
          <a:p>
            <a:r>
              <a:rPr lang="en-US" b="1" dirty="0" smtClean="0"/>
              <a:t>Gerasenes – </a:t>
            </a:r>
            <a:r>
              <a:rPr lang="en-US" b="1" dirty="0" smtClean="0"/>
              <a:t>Gentile</a:t>
            </a:r>
          </a:p>
          <a:p>
            <a:pPr lvl="1"/>
            <a:r>
              <a:rPr lang="en-US" b="1" dirty="0" smtClean="0"/>
              <a:t>Far “…lest they faint.”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5" name="Content Placeholder 4" descr="bethsai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-23018"/>
            <a:ext cx="6858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- 5000</a:t>
            </a:r>
          </a:p>
          <a:p>
            <a:r>
              <a:rPr lang="en-US" b="1" dirty="0" smtClean="0"/>
              <a:t>The only pre-resurrection miracle in all four gospels</a:t>
            </a:r>
          </a:p>
          <a:p>
            <a:r>
              <a:rPr lang="en-US" b="1" dirty="0" smtClean="0"/>
              <a:t>Bethsaida – </a:t>
            </a:r>
            <a:r>
              <a:rPr lang="en-US" b="1" dirty="0" smtClean="0"/>
              <a:t>Jewish</a:t>
            </a:r>
          </a:p>
          <a:p>
            <a:pPr lvl="1"/>
            <a:r>
              <a:rPr lang="en-US" b="1" dirty="0" smtClean="0"/>
              <a:t>Nearby “Go, buy…”</a:t>
            </a:r>
            <a:endParaRPr lang="en-US" b="1" dirty="0" smtClean="0"/>
          </a:p>
          <a:p>
            <a:r>
              <a:rPr lang="en-US" b="1" dirty="0" smtClean="0"/>
              <a:t>12 baskets of leftovers (word is for hand basket) 12 tribes of Israel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- 4000</a:t>
            </a:r>
          </a:p>
          <a:p>
            <a:r>
              <a:rPr lang="en-US" b="1" dirty="0" smtClean="0"/>
              <a:t>Only recorded in Matthew and Mark</a:t>
            </a:r>
            <a:endParaRPr lang="en-US" sz="2400" b="1" dirty="0" smtClean="0"/>
          </a:p>
          <a:p>
            <a:r>
              <a:rPr lang="en-US" b="1" dirty="0" smtClean="0"/>
              <a:t>Gerasenes – </a:t>
            </a:r>
            <a:r>
              <a:rPr lang="en-US" b="1" dirty="0" smtClean="0"/>
              <a:t>Gentile</a:t>
            </a:r>
          </a:p>
          <a:p>
            <a:pPr lvl="1"/>
            <a:r>
              <a:rPr lang="en-US" b="1" dirty="0" smtClean="0"/>
              <a:t>Far “…lest they faint.”</a:t>
            </a:r>
            <a:endParaRPr lang="en-US" b="1" dirty="0" smtClean="0"/>
          </a:p>
          <a:p>
            <a:r>
              <a:rPr lang="en-US" b="1" dirty="0" smtClean="0"/>
              <a:t>7 baskets of leftovers (</a:t>
            </a:r>
            <a:r>
              <a:rPr lang="en-US" sz="2500" b="1" dirty="0" smtClean="0"/>
              <a:t>big basket-Paul-Acts 9</a:t>
            </a:r>
            <a:r>
              <a:rPr lang="en-US" b="1" dirty="0" smtClean="0"/>
              <a:t>) Acts 13:19; Deut 7:1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- 5000</a:t>
            </a:r>
          </a:p>
          <a:p>
            <a:r>
              <a:rPr lang="en-US" b="1" dirty="0" smtClean="0"/>
              <a:t>The only pre-resurrection miracle in all four gospels</a:t>
            </a:r>
          </a:p>
          <a:p>
            <a:r>
              <a:rPr lang="en-US" b="1" dirty="0" smtClean="0"/>
              <a:t>Bethsaida – </a:t>
            </a:r>
            <a:r>
              <a:rPr lang="en-US" b="1" dirty="0" smtClean="0"/>
              <a:t>Jewish</a:t>
            </a:r>
          </a:p>
          <a:p>
            <a:pPr lvl="1"/>
            <a:r>
              <a:rPr lang="en-US" b="1" dirty="0" smtClean="0"/>
              <a:t>Nearby “Go, buy…”</a:t>
            </a:r>
            <a:endParaRPr lang="en-US" b="1" dirty="0" smtClean="0"/>
          </a:p>
          <a:p>
            <a:r>
              <a:rPr lang="en-US" b="1" dirty="0" smtClean="0"/>
              <a:t>12 baskets of leftovers (word is for hand basket) 12 tribes of Israel</a:t>
            </a:r>
          </a:p>
          <a:p>
            <a:r>
              <a:rPr lang="en-US" b="1" dirty="0" smtClean="0"/>
              <a:t>Storm afterward</a:t>
            </a:r>
          </a:p>
          <a:p>
            <a:r>
              <a:rPr lang="en-US" b="1" dirty="0" smtClean="0"/>
              <a:t>1 day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Quantity - 4000</a:t>
            </a:r>
          </a:p>
          <a:p>
            <a:r>
              <a:rPr lang="en-US" b="1" dirty="0" smtClean="0"/>
              <a:t>Only recorded in Matthew and Mark</a:t>
            </a:r>
            <a:endParaRPr lang="en-US" sz="2400" b="1" dirty="0" smtClean="0"/>
          </a:p>
          <a:p>
            <a:r>
              <a:rPr lang="en-US" b="1" dirty="0" smtClean="0"/>
              <a:t>Gerasenes – </a:t>
            </a:r>
            <a:r>
              <a:rPr lang="en-US" b="1" dirty="0" smtClean="0"/>
              <a:t>Gentile</a:t>
            </a:r>
          </a:p>
          <a:p>
            <a:pPr lvl="1"/>
            <a:r>
              <a:rPr lang="en-US" b="1" dirty="0" smtClean="0"/>
              <a:t>Far “…lest they faint.”</a:t>
            </a:r>
            <a:endParaRPr lang="en-US" b="1" dirty="0" smtClean="0"/>
          </a:p>
          <a:p>
            <a:r>
              <a:rPr lang="en-US" b="1" dirty="0" smtClean="0"/>
              <a:t>7 baskets of leftovers (</a:t>
            </a:r>
            <a:r>
              <a:rPr lang="en-US" sz="2500" b="1" dirty="0" smtClean="0"/>
              <a:t>big basket-Paul-Acts 9</a:t>
            </a:r>
            <a:r>
              <a:rPr lang="en-US" b="1" dirty="0" smtClean="0"/>
              <a:t>) Acts 13:19; Deut 7:1</a:t>
            </a:r>
          </a:p>
          <a:p>
            <a:r>
              <a:rPr lang="en-US" b="1" dirty="0" smtClean="0"/>
              <a:t>No storm</a:t>
            </a:r>
          </a:p>
          <a:p>
            <a:r>
              <a:rPr lang="en-US" b="1" dirty="0" smtClean="0"/>
              <a:t>3 days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only been a few months, why don’t the disciples trust Him?</a:t>
            </a:r>
          </a:p>
          <a:p>
            <a:pPr lvl="1"/>
            <a:r>
              <a:rPr lang="en-US" b="1" dirty="0" smtClean="0"/>
              <a:t>Bigger crowd (5000)/less loaves (5)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only been a few months, why don’t the disciples trust Him?</a:t>
            </a:r>
          </a:p>
          <a:p>
            <a:pPr lvl="1"/>
            <a:r>
              <a:rPr lang="en-US" b="1" dirty="0" smtClean="0"/>
              <a:t>Bigger crowd (5000)/less loaves (5)</a:t>
            </a:r>
          </a:p>
          <a:p>
            <a:pPr lvl="1"/>
            <a:r>
              <a:rPr lang="en-US" b="1" dirty="0" smtClean="0"/>
              <a:t>Notice Mark 8:17-20</a:t>
            </a:r>
          </a:p>
          <a:p>
            <a:pPr lvl="1"/>
            <a:r>
              <a:rPr lang="en-US" b="1" dirty="0" smtClean="0"/>
              <a:t>“Do you not yet see or understand?” (vv 17, 20)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of us know what it’s like to be a younger sibling</a:t>
            </a:r>
          </a:p>
          <a:p>
            <a:pPr lvl="1"/>
            <a:r>
              <a:rPr lang="en-US" b="1" dirty="0" smtClean="0"/>
              <a:t>Having even younger siblings doesn’t really change your position to your bigger siblings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only been a few months, why don’t the disciples trust Him?</a:t>
            </a:r>
          </a:p>
          <a:p>
            <a:pPr lvl="1"/>
            <a:r>
              <a:rPr lang="en-US" b="1" dirty="0" smtClean="0"/>
              <a:t>Bigger crowd (5000)/less loaves (5)</a:t>
            </a:r>
          </a:p>
          <a:p>
            <a:pPr lvl="1"/>
            <a:r>
              <a:rPr lang="en-US" b="1" dirty="0" smtClean="0"/>
              <a:t>Notice Mark 8:17-20</a:t>
            </a:r>
          </a:p>
          <a:p>
            <a:pPr lvl="1"/>
            <a:r>
              <a:rPr lang="en-US" b="1" dirty="0" smtClean="0"/>
              <a:t>“Do you not yet see or understand?” (vv 17, 20)</a:t>
            </a:r>
          </a:p>
          <a:p>
            <a:pPr lvl="1"/>
            <a:r>
              <a:rPr lang="en-US" b="1" dirty="0" smtClean="0"/>
              <a:t>(cause) “…hardened heart?” (vv 17b-18a)</a:t>
            </a:r>
          </a:p>
          <a:p>
            <a:pPr lvl="1"/>
            <a:r>
              <a:rPr lang="en-US" b="1" dirty="0" smtClean="0"/>
              <a:t>(solution) “…remember…” (vv 18b-20)</a:t>
            </a:r>
          </a:p>
          <a:p>
            <a:pPr lvl="1"/>
            <a:r>
              <a:rPr lang="en-US" b="1" dirty="0" smtClean="0"/>
              <a:t>Is it because these are </a:t>
            </a:r>
            <a:r>
              <a:rPr lang="en-US" b="1" u="sng" dirty="0" smtClean="0"/>
              <a:t>Gentiles</a:t>
            </a:r>
            <a:r>
              <a:rPr lang="en-US" b="1" dirty="0" smtClean="0"/>
              <a:t> (undesirables)?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only been a few months, why don’t the disciples trust Him?</a:t>
            </a:r>
          </a:p>
          <a:p>
            <a:pPr lvl="1"/>
            <a:r>
              <a:rPr lang="en-US" b="1" dirty="0" smtClean="0"/>
              <a:t>Bigger crowd (5000)/less loaves (5)</a:t>
            </a:r>
          </a:p>
          <a:p>
            <a:pPr lvl="1"/>
            <a:r>
              <a:rPr lang="en-US" b="1" dirty="0" smtClean="0"/>
              <a:t>Notice Mark 8:17-20</a:t>
            </a:r>
          </a:p>
          <a:p>
            <a:pPr lvl="1"/>
            <a:r>
              <a:rPr lang="en-US" b="1" dirty="0" smtClean="0"/>
              <a:t>“Do you not yet see or understand?” (vv 17, 20)</a:t>
            </a:r>
          </a:p>
          <a:p>
            <a:pPr lvl="1"/>
            <a:r>
              <a:rPr lang="en-US" b="1" dirty="0" smtClean="0"/>
              <a:t>(cause) “…hardened heart?” (vv 17b-18a)</a:t>
            </a:r>
          </a:p>
          <a:p>
            <a:pPr lvl="1"/>
            <a:r>
              <a:rPr lang="en-US" b="1" dirty="0" smtClean="0"/>
              <a:t>(solution) “…remember…” (vv 18b-20)</a:t>
            </a:r>
          </a:p>
          <a:p>
            <a:pPr lvl="1"/>
            <a:r>
              <a:rPr lang="en-US" b="1" dirty="0" smtClean="0"/>
              <a:t>Is it because these are </a:t>
            </a:r>
            <a:r>
              <a:rPr lang="en-US" b="1" u="sng" dirty="0" smtClean="0"/>
              <a:t>Gentiles</a:t>
            </a:r>
            <a:r>
              <a:rPr lang="en-US" b="1" dirty="0" smtClean="0"/>
              <a:t> (undesirables)?</a:t>
            </a:r>
            <a:endParaRPr lang="en-US" b="1" dirty="0" smtClean="0"/>
          </a:p>
          <a:p>
            <a:r>
              <a:rPr lang="en-US" b="1" dirty="0" smtClean="0"/>
              <a:t>Bigger question: We have all of the necessary miracles recorded; why don’t </a:t>
            </a:r>
            <a:r>
              <a:rPr lang="en-US" b="1" u="sng" dirty="0" smtClean="0"/>
              <a:t>WE</a:t>
            </a:r>
            <a:r>
              <a:rPr lang="en-US" b="1" dirty="0" smtClean="0"/>
              <a:t> trust Him?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Doubt</a:t>
            </a:r>
          </a:p>
          <a:p>
            <a:pPr lvl="1"/>
            <a:r>
              <a:rPr lang="en-US" b="1" dirty="0" smtClean="0"/>
              <a:t>Forgetfulness</a:t>
            </a:r>
          </a:p>
          <a:p>
            <a:pPr lvl="2"/>
            <a:r>
              <a:rPr lang="en-US" b="1" dirty="0" smtClean="0"/>
              <a:t>Israel – food, miracles, battles, etc.</a:t>
            </a:r>
          </a:p>
          <a:p>
            <a:pPr lvl="2"/>
            <a:r>
              <a:rPr lang="en-US" b="1" dirty="0" smtClean="0"/>
              <a:t>Provoking, covenant, etc.</a:t>
            </a:r>
          </a:p>
          <a:p>
            <a:pPr lvl="1"/>
            <a:r>
              <a:rPr lang="en-US" b="1" dirty="0" smtClean="0"/>
              <a:t>Skepticism </a:t>
            </a:r>
          </a:p>
          <a:p>
            <a:pPr lvl="2"/>
            <a:r>
              <a:rPr lang="en-US" b="1" dirty="0" smtClean="0"/>
              <a:t>Worries, “this is different,”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Doubt</a:t>
            </a:r>
          </a:p>
          <a:p>
            <a:pPr lvl="1"/>
            <a:r>
              <a:rPr lang="en-US" b="1" dirty="0" smtClean="0"/>
              <a:t>Forgetfulness</a:t>
            </a:r>
          </a:p>
          <a:p>
            <a:pPr lvl="2"/>
            <a:r>
              <a:rPr lang="en-US" b="1" dirty="0" smtClean="0"/>
              <a:t>Israel – food, miracles, battles, etc.</a:t>
            </a:r>
          </a:p>
          <a:p>
            <a:pPr lvl="2"/>
            <a:r>
              <a:rPr lang="en-US" b="1" dirty="0" smtClean="0"/>
              <a:t>Provoking, covenant, etc.</a:t>
            </a:r>
          </a:p>
          <a:p>
            <a:pPr lvl="1"/>
            <a:r>
              <a:rPr lang="en-US" b="1" dirty="0" smtClean="0"/>
              <a:t>Skepticism </a:t>
            </a:r>
          </a:p>
          <a:p>
            <a:pPr lvl="2"/>
            <a:r>
              <a:rPr lang="en-US" b="1" dirty="0" smtClean="0"/>
              <a:t>Worries, “this is different,” etc.</a:t>
            </a:r>
            <a:endParaRPr lang="en-US" b="1" dirty="0" smtClean="0"/>
          </a:p>
          <a:p>
            <a:r>
              <a:rPr lang="en-US" b="1" dirty="0" smtClean="0"/>
              <a:t>Words mean “suspended”, “in the air,” etc.</a:t>
            </a:r>
          </a:p>
          <a:p>
            <a:pPr lvl="1"/>
            <a:r>
              <a:rPr lang="en-US" b="1" dirty="0" smtClean="0"/>
              <a:t>Compare Ephesians 4:14</a:t>
            </a:r>
          </a:p>
          <a:p>
            <a:pPr lvl="1"/>
            <a:r>
              <a:rPr lang="en-US" b="1" dirty="0" smtClean="0"/>
              <a:t>Not nec. </a:t>
            </a:r>
            <a:r>
              <a:rPr lang="en-US" b="1" dirty="0" smtClean="0"/>
              <a:t>a</a:t>
            </a:r>
            <a:r>
              <a:rPr lang="en-US" b="1" dirty="0" smtClean="0"/>
              <a:t>n absence of, but a </a:t>
            </a:r>
            <a:r>
              <a:rPr lang="en-US" b="1" u="sng" dirty="0" smtClean="0"/>
              <a:t>qualified</a:t>
            </a:r>
            <a:r>
              <a:rPr lang="en-US" b="1" dirty="0" smtClean="0"/>
              <a:t>, faith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did He ask the disciples what to do?</a:t>
            </a:r>
          </a:p>
          <a:p>
            <a:pPr lvl="1"/>
            <a:r>
              <a:rPr lang="en-US" b="1" dirty="0" smtClean="0"/>
              <a:t>They see problems; He sees solutions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did He ask the disciples what to do?</a:t>
            </a:r>
          </a:p>
          <a:p>
            <a:pPr lvl="1"/>
            <a:r>
              <a:rPr lang="en-US" b="1" dirty="0" smtClean="0"/>
              <a:t>They see problems; He sees solutions</a:t>
            </a:r>
          </a:p>
          <a:p>
            <a:pPr lvl="1"/>
            <a:r>
              <a:rPr lang="en-US" b="1" dirty="0" smtClean="0"/>
              <a:t>Their best is not enough (a teaching moment)</a:t>
            </a:r>
          </a:p>
          <a:p>
            <a:pPr lvl="1"/>
            <a:r>
              <a:rPr lang="en-US" b="1" dirty="0" smtClean="0"/>
              <a:t>He uses their meager means to meet His will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did He ask the disciples what to do?</a:t>
            </a:r>
          </a:p>
          <a:p>
            <a:pPr lvl="1"/>
            <a:r>
              <a:rPr lang="en-US" b="1" dirty="0" smtClean="0"/>
              <a:t>They see problems; He sees solutions</a:t>
            </a:r>
          </a:p>
          <a:p>
            <a:pPr lvl="1"/>
            <a:r>
              <a:rPr lang="en-US" b="1" dirty="0" smtClean="0"/>
              <a:t>Their best is not enough (a teaching moment)</a:t>
            </a:r>
          </a:p>
          <a:p>
            <a:pPr lvl="1"/>
            <a:r>
              <a:rPr lang="en-US" b="1" dirty="0" smtClean="0"/>
              <a:t>He uses their meager means to meet His will</a:t>
            </a:r>
          </a:p>
          <a:p>
            <a:pPr lvl="1"/>
            <a:r>
              <a:rPr lang="en-US" b="1" dirty="0" smtClean="0"/>
              <a:t>He does His part (miracle); they do what is assigned to them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did He ask the disciples what to do?</a:t>
            </a:r>
          </a:p>
          <a:p>
            <a:pPr lvl="1"/>
            <a:r>
              <a:rPr lang="en-US" b="1" dirty="0" smtClean="0"/>
              <a:t>They see problems; He sees solutions</a:t>
            </a:r>
          </a:p>
          <a:p>
            <a:pPr lvl="1"/>
            <a:r>
              <a:rPr lang="en-US" b="1" dirty="0" smtClean="0"/>
              <a:t>Their best is not enough (a teaching moment)</a:t>
            </a:r>
          </a:p>
          <a:p>
            <a:pPr lvl="1"/>
            <a:r>
              <a:rPr lang="en-US" b="1" dirty="0" smtClean="0"/>
              <a:t>He uses their meager means to meet His will</a:t>
            </a:r>
          </a:p>
          <a:p>
            <a:pPr lvl="1"/>
            <a:r>
              <a:rPr lang="en-US" b="1" dirty="0" smtClean="0"/>
              <a:t>He does His part (miracle); they do what is assigned to them</a:t>
            </a:r>
            <a:endParaRPr lang="en-US" b="1" dirty="0" smtClean="0"/>
          </a:p>
          <a:p>
            <a:r>
              <a:rPr lang="en-US" b="1" dirty="0" smtClean="0"/>
              <a:t>Notice: God still does this today. He does His part; we do what He has assigned us.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bread &amp; fish both times?</a:t>
            </a:r>
          </a:p>
          <a:p>
            <a:pPr lvl="1"/>
            <a:r>
              <a:rPr lang="en-US" b="1" dirty="0" smtClean="0"/>
              <a:t>Practical</a:t>
            </a:r>
          </a:p>
          <a:p>
            <a:pPr lvl="2"/>
            <a:r>
              <a:rPr lang="en-US" b="1" dirty="0" smtClean="0"/>
              <a:t>By the Sea of Galilee – fish/fishermen</a:t>
            </a:r>
          </a:p>
          <a:p>
            <a:pPr lvl="2"/>
            <a:r>
              <a:rPr lang="en-US" b="1" dirty="0" smtClean="0"/>
              <a:t>Bread = carbs (instant energy)</a:t>
            </a:r>
          </a:p>
          <a:p>
            <a:pPr lvl="2"/>
            <a:r>
              <a:rPr lang="en-US" b="1" dirty="0" smtClean="0"/>
              <a:t>Fish = protein (staying power</a:t>
            </a:r>
            <a:r>
              <a:rPr lang="en-US" b="1" dirty="0" smtClean="0"/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bread &amp; fish both times?</a:t>
            </a:r>
          </a:p>
          <a:p>
            <a:pPr lvl="1"/>
            <a:r>
              <a:rPr lang="en-US" b="1" dirty="0" smtClean="0"/>
              <a:t>Practical</a:t>
            </a:r>
          </a:p>
          <a:p>
            <a:pPr lvl="2"/>
            <a:r>
              <a:rPr lang="en-US" b="1" dirty="0" smtClean="0"/>
              <a:t>By the Sea of Galilee – fish/fishermen</a:t>
            </a:r>
          </a:p>
          <a:p>
            <a:pPr lvl="2"/>
            <a:r>
              <a:rPr lang="en-US" b="1" dirty="0" smtClean="0"/>
              <a:t>Bread = carbs (instant energy)</a:t>
            </a:r>
          </a:p>
          <a:p>
            <a:pPr lvl="2"/>
            <a:r>
              <a:rPr lang="en-US" b="1" dirty="0" smtClean="0"/>
              <a:t>Fish = protein (staying power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Spiritual </a:t>
            </a:r>
          </a:p>
          <a:p>
            <a:pPr lvl="2"/>
            <a:r>
              <a:rPr lang="en-US" b="1" dirty="0" smtClean="0"/>
              <a:t>Associate to Manna – then to Christ</a:t>
            </a:r>
          </a:p>
          <a:p>
            <a:pPr lvl="2"/>
            <a:r>
              <a:rPr lang="en-US" b="1" dirty="0" smtClean="0"/>
              <a:t>Same food whether Jew (1</a:t>
            </a:r>
            <a:r>
              <a:rPr lang="en-US" b="1" baseline="30000" dirty="0" smtClean="0"/>
              <a:t>st</a:t>
            </a:r>
            <a:r>
              <a:rPr lang="en-US" b="1" dirty="0" smtClean="0"/>
              <a:t>) or Gentile (afterward)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of us know what it’s like to be a younger sibling</a:t>
            </a:r>
          </a:p>
          <a:p>
            <a:pPr lvl="1"/>
            <a:r>
              <a:rPr lang="en-US" b="1" dirty="0" smtClean="0"/>
              <a:t>Having even younger siblings doesn’t really change your position to your bigger siblings</a:t>
            </a:r>
          </a:p>
          <a:p>
            <a:pPr lvl="1"/>
            <a:r>
              <a:rPr lang="en-US" b="1" dirty="0" smtClean="0"/>
              <a:t>They get privileges first (dinner table, bike, D/L)</a:t>
            </a:r>
          </a:p>
          <a:p>
            <a:pPr lvl="1"/>
            <a:r>
              <a:rPr lang="en-US" b="1" dirty="0" smtClean="0"/>
              <a:t>They get noticed more/first</a:t>
            </a:r>
          </a:p>
          <a:p>
            <a:pPr lvl="1"/>
            <a:r>
              <a:rPr lang="en-US" b="1" dirty="0" smtClean="0"/>
              <a:t>You must “wait your turn”</a:t>
            </a:r>
          </a:p>
          <a:p>
            <a:pPr lvl="1"/>
            <a:r>
              <a:rPr lang="en-US" b="1" dirty="0" smtClean="0"/>
              <a:t>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bread &amp; fish both times?</a:t>
            </a:r>
          </a:p>
          <a:p>
            <a:pPr lvl="1"/>
            <a:r>
              <a:rPr lang="en-US" b="1" dirty="0" smtClean="0"/>
              <a:t>Practical</a:t>
            </a:r>
          </a:p>
          <a:p>
            <a:pPr lvl="2"/>
            <a:r>
              <a:rPr lang="en-US" b="1" dirty="0" smtClean="0"/>
              <a:t>By the Sea of Galilee – fish/fishermen</a:t>
            </a:r>
          </a:p>
          <a:p>
            <a:pPr lvl="2"/>
            <a:r>
              <a:rPr lang="en-US" b="1" dirty="0" smtClean="0"/>
              <a:t>Bread = carbs (instant energy)</a:t>
            </a:r>
          </a:p>
          <a:p>
            <a:pPr lvl="2"/>
            <a:r>
              <a:rPr lang="en-US" b="1" dirty="0" smtClean="0"/>
              <a:t>Fish = protein (staying power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Spiritual </a:t>
            </a:r>
          </a:p>
          <a:p>
            <a:pPr lvl="2"/>
            <a:r>
              <a:rPr lang="en-US" b="1" dirty="0" smtClean="0"/>
              <a:t>Associate to Manna – then to Christ</a:t>
            </a:r>
          </a:p>
          <a:p>
            <a:pPr lvl="2"/>
            <a:r>
              <a:rPr lang="en-US" b="1" dirty="0" smtClean="0"/>
              <a:t>Same food whether Jew (1</a:t>
            </a:r>
            <a:r>
              <a:rPr lang="en-US" b="1" baseline="30000" dirty="0" smtClean="0"/>
              <a:t>st</a:t>
            </a:r>
            <a:r>
              <a:rPr lang="en-US" b="1" dirty="0" smtClean="0"/>
              <a:t>) or Gentile (afterward)</a:t>
            </a:r>
          </a:p>
          <a:p>
            <a:r>
              <a:rPr lang="en-US" b="1" dirty="0" smtClean="0"/>
              <a:t>God’s word (Word) is our nourishment now and for the “long haul”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often recorded as doing the same (similar) things more than once</a:t>
            </a:r>
          </a:p>
          <a:p>
            <a:pPr lvl="1"/>
            <a:r>
              <a:rPr lang="en-US" b="1" dirty="0" smtClean="0"/>
              <a:t>Cleansing the temple</a:t>
            </a:r>
          </a:p>
          <a:p>
            <a:pPr lvl="1"/>
            <a:r>
              <a:rPr lang="en-US" b="1" dirty="0" smtClean="0"/>
              <a:t>Sermon on the mount</a:t>
            </a:r>
          </a:p>
          <a:p>
            <a:pPr lvl="1"/>
            <a:r>
              <a:rPr lang="en-US" b="1" dirty="0" smtClean="0"/>
              <a:t>Healing/Feeding a multitude</a:t>
            </a:r>
          </a:p>
          <a:p>
            <a:r>
              <a:rPr lang="en-US" b="1" dirty="0" smtClean="0"/>
              <a:t>On this occasion, Jesus wanted them to move their thinking from material nutrition…</a:t>
            </a:r>
          </a:p>
          <a:p>
            <a:r>
              <a:rPr lang="en-US" b="1" dirty="0" smtClean="0"/>
              <a:t>…</a:t>
            </a:r>
            <a:r>
              <a:rPr lang="en-US" b="1" dirty="0" smtClean="0"/>
              <a:t>to spiritual.</a:t>
            </a:r>
          </a:p>
          <a:p>
            <a:r>
              <a:rPr lang="en-US" b="1" dirty="0" smtClean="0"/>
              <a:t>Whether Jew or Gentile, all may come to Him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of us know what it’s like to be a younger sibling</a:t>
            </a:r>
          </a:p>
          <a:p>
            <a:pPr lvl="1"/>
            <a:r>
              <a:rPr lang="en-US" b="1" dirty="0" smtClean="0"/>
              <a:t>Having even younger siblings doesn’t really change your position to your bigger siblings</a:t>
            </a:r>
          </a:p>
          <a:p>
            <a:pPr lvl="1"/>
            <a:r>
              <a:rPr lang="en-US" b="1" dirty="0" smtClean="0"/>
              <a:t>They get privileges first (dinner table, bike, D/L)</a:t>
            </a:r>
          </a:p>
          <a:p>
            <a:pPr lvl="1"/>
            <a:r>
              <a:rPr lang="en-US" b="1" dirty="0" smtClean="0"/>
              <a:t>They get noticed more/first</a:t>
            </a:r>
          </a:p>
          <a:p>
            <a:pPr lvl="1"/>
            <a:r>
              <a:rPr lang="en-US" b="1" dirty="0" smtClean="0"/>
              <a:t>You must “wait your turn”</a:t>
            </a:r>
          </a:p>
          <a:p>
            <a:pPr lvl="1"/>
            <a:r>
              <a:rPr lang="en-US" b="1" dirty="0" smtClean="0"/>
              <a:t>Etc.</a:t>
            </a:r>
            <a:endParaRPr lang="en-US" b="1" dirty="0" smtClean="0"/>
          </a:p>
          <a:p>
            <a:r>
              <a:rPr lang="en-US" b="1" dirty="0" smtClean="0"/>
              <a:t>Today, we will study the “little brother” of the feeding of the 5000 – the feeding of the 4000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has been noted that at important times in Jesus’ ministry, He feeds the people</a:t>
            </a:r>
          </a:p>
          <a:p>
            <a:pPr lvl="1"/>
            <a:r>
              <a:rPr lang="en-US" b="1" dirty="0" smtClean="0"/>
              <a:t>Beginning (John 2 – Cana)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has been noted that at important times in Jesus’ ministry, He feeds the people</a:t>
            </a:r>
          </a:p>
          <a:p>
            <a:pPr lvl="1"/>
            <a:r>
              <a:rPr lang="en-US" b="1" dirty="0" smtClean="0"/>
              <a:t>Beginning (John 2 – Cana)</a:t>
            </a:r>
          </a:p>
          <a:p>
            <a:pPr lvl="1"/>
            <a:r>
              <a:rPr lang="en-US" b="1" dirty="0" smtClean="0"/>
              <a:t>Height (Mark 6 &amp; 8)</a:t>
            </a:r>
          </a:p>
          <a:p>
            <a:pPr lvl="1"/>
            <a:r>
              <a:rPr lang="en-US" b="1" dirty="0" smtClean="0"/>
              <a:t>End (Matthew 26 – Lord’s Supper instituted)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has been noted that at important times in Jesus’ ministry, He feeds the people</a:t>
            </a:r>
          </a:p>
          <a:p>
            <a:pPr lvl="1"/>
            <a:r>
              <a:rPr lang="en-US" b="1" dirty="0" smtClean="0"/>
              <a:t>Beginning (John 2 – Cana)</a:t>
            </a:r>
          </a:p>
          <a:p>
            <a:pPr lvl="1"/>
            <a:r>
              <a:rPr lang="en-US" b="1" dirty="0" smtClean="0"/>
              <a:t>Height (Mark 6 &amp; 8)</a:t>
            </a:r>
          </a:p>
          <a:p>
            <a:pPr lvl="1"/>
            <a:r>
              <a:rPr lang="en-US" b="1" dirty="0" smtClean="0"/>
              <a:t>End (Matthew 26 – Lord’s Supper instituted)</a:t>
            </a:r>
          </a:p>
          <a:p>
            <a:pPr lvl="1"/>
            <a:r>
              <a:rPr lang="en-US" b="1" dirty="0" smtClean="0"/>
              <a:t>After the resurrection – (John 21 – by the Sea)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has been noted that at important times in Jesus’ ministry, He feeds the people</a:t>
            </a:r>
          </a:p>
          <a:p>
            <a:pPr lvl="1"/>
            <a:r>
              <a:rPr lang="en-US" b="1" dirty="0" smtClean="0"/>
              <a:t>Beginning (John 2 – Cana)</a:t>
            </a:r>
          </a:p>
          <a:p>
            <a:pPr lvl="1"/>
            <a:r>
              <a:rPr lang="en-US" b="1" dirty="0" smtClean="0"/>
              <a:t>Height (Mark 6 &amp; 8)</a:t>
            </a:r>
          </a:p>
          <a:p>
            <a:pPr lvl="1"/>
            <a:r>
              <a:rPr lang="en-US" b="1" dirty="0" smtClean="0"/>
              <a:t>End (Matthew 26 – Lord’s Supper instituted)</a:t>
            </a:r>
          </a:p>
          <a:p>
            <a:pPr lvl="1"/>
            <a:r>
              <a:rPr lang="en-US" b="1" dirty="0" smtClean="0"/>
              <a:t>After the resurrection – (John 21 – by the Sea)</a:t>
            </a:r>
          </a:p>
          <a:p>
            <a:r>
              <a:rPr lang="en-US" b="1" dirty="0" smtClean="0"/>
              <a:t>Questions come to mind</a:t>
            </a:r>
          </a:p>
          <a:p>
            <a:pPr lvl="1"/>
            <a:r>
              <a:rPr lang="en-US" b="1" dirty="0" smtClean="0"/>
              <a:t>Why include both accounts?</a:t>
            </a:r>
          </a:p>
          <a:p>
            <a:pPr lvl="1"/>
            <a:r>
              <a:rPr lang="en-US" b="1" dirty="0" smtClean="0"/>
              <a:t>…in the same gospel(s) – Matthew/Mark?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SIMILARITIES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similarities are many</a:t>
            </a:r>
          </a:p>
          <a:p>
            <a:pPr lvl="1"/>
            <a:r>
              <a:rPr lang="en-US" b="1" dirty="0" smtClean="0"/>
              <a:t>Many people</a:t>
            </a:r>
          </a:p>
          <a:p>
            <a:pPr lvl="1"/>
            <a:r>
              <a:rPr lang="en-US" b="1" dirty="0" smtClean="0"/>
              <a:t>Following Jesus (healings both times)</a:t>
            </a:r>
          </a:p>
          <a:p>
            <a:pPr lvl="1"/>
            <a:r>
              <a:rPr lang="en-US" b="1" dirty="0" smtClean="0"/>
              <a:t>Tired, hungry (Jesus’ compassion)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1395</Words>
  <Application>Microsoft Office PowerPoint</Application>
  <PresentationFormat>On-screen Show (4:3)</PresentationFormat>
  <Paragraphs>220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Feeding the 4,000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SIMILARITIES</vt:lpstr>
      <vt:lpstr>SIMILARITIES</vt:lpstr>
      <vt:lpstr>SIMILARITIES</vt:lpstr>
      <vt:lpstr>DIFFERENCES</vt:lpstr>
      <vt:lpstr>DIFFERENCES</vt:lpstr>
      <vt:lpstr>DIFFERENCES</vt:lpstr>
      <vt:lpstr>Slide 15</vt:lpstr>
      <vt:lpstr>DIFFERENCES</vt:lpstr>
      <vt:lpstr>DIFFERENCES</vt:lpstr>
      <vt:lpstr>Question 1</vt:lpstr>
      <vt:lpstr>Question 1</vt:lpstr>
      <vt:lpstr>Question 1</vt:lpstr>
      <vt:lpstr>Question 1</vt:lpstr>
      <vt:lpstr>Question 1</vt:lpstr>
      <vt:lpstr>Question 1</vt:lpstr>
      <vt:lpstr>Question 2</vt:lpstr>
      <vt:lpstr>Question 2</vt:lpstr>
      <vt:lpstr>Question 2</vt:lpstr>
      <vt:lpstr>Question 2</vt:lpstr>
      <vt:lpstr>Question 3</vt:lpstr>
      <vt:lpstr>Question 3</vt:lpstr>
      <vt:lpstr>Question 3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55</cp:revision>
  <dcterms:created xsi:type="dcterms:W3CDTF">2015-05-30T17:53:26Z</dcterms:created>
  <dcterms:modified xsi:type="dcterms:W3CDTF">2016-08-14T14:20:55Z</dcterms:modified>
</cp:coreProperties>
</file>