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2" r:id="rId5"/>
    <p:sldId id="261" r:id="rId6"/>
    <p:sldId id="260" r:id="rId7"/>
    <p:sldId id="265" r:id="rId8"/>
    <p:sldId id="264" r:id="rId9"/>
    <p:sldId id="267" r:id="rId10"/>
    <p:sldId id="266" r:id="rId11"/>
    <p:sldId id="268" r:id="rId12"/>
    <p:sldId id="272" r:id="rId13"/>
    <p:sldId id="271" r:id="rId14"/>
    <p:sldId id="270" r:id="rId15"/>
    <p:sldId id="269" r:id="rId16"/>
    <p:sldId id="275" r:id="rId17"/>
    <p:sldId id="274" r:id="rId18"/>
    <p:sldId id="273" r:id="rId19"/>
    <p:sldId id="276" r:id="rId20"/>
    <p:sldId id="279" r:id="rId21"/>
    <p:sldId id="282" r:id="rId22"/>
    <p:sldId id="281" r:id="rId23"/>
    <p:sldId id="280" r:id="rId24"/>
    <p:sldId id="283" r:id="rId25"/>
    <p:sldId id="297" r:id="rId26"/>
    <p:sldId id="284" r:id="rId27"/>
    <p:sldId id="286" r:id="rId28"/>
    <p:sldId id="285" r:id="rId29"/>
    <p:sldId id="289" r:id="rId30"/>
    <p:sldId id="288" r:id="rId31"/>
    <p:sldId id="287" r:id="rId32"/>
    <p:sldId id="298" r:id="rId33"/>
    <p:sldId id="290" r:id="rId34"/>
    <p:sldId id="294" r:id="rId35"/>
    <p:sldId id="293" r:id="rId36"/>
    <p:sldId id="292" r:id="rId37"/>
    <p:sldId id="295" r:id="rId38"/>
    <p:sldId id="259" r:id="rId39"/>
    <p:sldId id="29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4B81-B9F5-478D-B51D-CF677BF3E873}" type="datetimeFigureOut">
              <a:rPr lang="en-US" smtClean="0"/>
              <a:pPr/>
              <a:t>7/17/2016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B2BD-C131-4E12-9C40-5103F48B42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4B81-B9F5-478D-B51D-CF677BF3E873}" type="datetimeFigureOut">
              <a:rPr lang="en-US" smtClean="0"/>
              <a:pPr/>
              <a:t>7/17/2016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B2BD-C131-4E12-9C40-5103F48B42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4B81-B9F5-478D-B51D-CF677BF3E873}" type="datetimeFigureOut">
              <a:rPr lang="en-US" smtClean="0"/>
              <a:pPr/>
              <a:t>7/17/2016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B2BD-C131-4E12-9C40-5103F48B42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4B81-B9F5-478D-B51D-CF677BF3E873}" type="datetimeFigureOut">
              <a:rPr lang="en-US" smtClean="0"/>
              <a:pPr/>
              <a:t>7/17/2016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B2BD-C131-4E12-9C40-5103F48B42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4B81-B9F5-478D-B51D-CF677BF3E873}" type="datetimeFigureOut">
              <a:rPr lang="en-US" smtClean="0"/>
              <a:pPr/>
              <a:t>7/17/2016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B2BD-C131-4E12-9C40-5103F48B42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4B81-B9F5-478D-B51D-CF677BF3E873}" type="datetimeFigureOut">
              <a:rPr lang="en-US" smtClean="0"/>
              <a:pPr/>
              <a:t>7/17/2016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B2BD-C131-4E12-9C40-5103F48B42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4B81-B9F5-478D-B51D-CF677BF3E873}" type="datetimeFigureOut">
              <a:rPr lang="en-US" smtClean="0"/>
              <a:pPr/>
              <a:t>7/17/2016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B2BD-C131-4E12-9C40-5103F48B42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4B81-B9F5-478D-B51D-CF677BF3E873}" type="datetimeFigureOut">
              <a:rPr lang="en-US" smtClean="0"/>
              <a:pPr/>
              <a:t>7/17/2016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B2BD-C131-4E12-9C40-5103F48B42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4B81-B9F5-478D-B51D-CF677BF3E873}" type="datetimeFigureOut">
              <a:rPr lang="en-US" smtClean="0"/>
              <a:pPr/>
              <a:t>7/17/2016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B2BD-C131-4E12-9C40-5103F48B42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4B81-B9F5-478D-B51D-CF677BF3E873}" type="datetimeFigureOut">
              <a:rPr lang="en-US" smtClean="0"/>
              <a:pPr/>
              <a:t>7/17/2016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B2BD-C131-4E12-9C40-5103F48B42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4B81-B9F5-478D-B51D-CF677BF3E873}" type="datetimeFigureOut">
              <a:rPr lang="en-US" smtClean="0"/>
              <a:pPr/>
              <a:t>7/17/2016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B2BD-C131-4E12-9C40-5103F48B42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44B81-B9F5-478D-B51D-CF677BF3E873}" type="datetimeFigureOut">
              <a:rPr lang="en-US" smtClean="0"/>
              <a:pPr/>
              <a:t>7/17/2016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EB2BD-C131-4E12-9C40-5103F48B42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0"/>
            <a:ext cx="5410200" cy="27432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4 Steps to Apostasy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15000"/>
            <a:ext cx="54102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2 Timothy 4:3-4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9000" y="4648200"/>
            <a:ext cx="1600200" cy="4572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0" y="5715000"/>
            <a:ext cx="16002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8200" y="4038600"/>
            <a:ext cx="2895600" cy="533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00600" y="5181600"/>
            <a:ext cx="1600200" cy="4572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91400" y="6248400"/>
            <a:ext cx="1600200" cy="457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Walking-M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533400"/>
            <a:ext cx="3378200" cy="348568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Wrong Attitude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Verse 3a – “For the time will come when they will not endure sound doctrine…”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Wrong Attitude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Verse 3a – “For the time will come when they will not endure sound doctrine…”</a:t>
            </a:r>
          </a:p>
          <a:p>
            <a:pPr lvl="1"/>
            <a:r>
              <a:rPr lang="en-US" b="1" u="sng" dirty="0" smtClean="0"/>
              <a:t>Sound</a:t>
            </a:r>
            <a:r>
              <a:rPr lang="en-US" b="1" dirty="0" smtClean="0"/>
              <a:t> doctrine – lit. STRONG doctrine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Wrong Attitude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Verse 3a – “For the time will come when they will not endure sound doctrine…”</a:t>
            </a:r>
          </a:p>
          <a:p>
            <a:pPr lvl="1"/>
            <a:r>
              <a:rPr lang="en-US" b="1" dirty="0" smtClean="0"/>
              <a:t>Sound doctrine – lit. STRONG doctrine</a:t>
            </a:r>
          </a:p>
          <a:p>
            <a:pPr lvl="1"/>
            <a:r>
              <a:rPr lang="en-US" b="1" dirty="0" smtClean="0"/>
              <a:t>Sound </a:t>
            </a:r>
            <a:r>
              <a:rPr lang="en-US" b="1" u="sng" dirty="0" smtClean="0"/>
              <a:t>doctrine</a:t>
            </a:r>
            <a:r>
              <a:rPr lang="en-US" b="1" dirty="0" smtClean="0"/>
              <a:t> – lit. Sound TEACHING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Wrong Attitude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Verse 3a – “For the time will come when they will not endure sound doctrine…”</a:t>
            </a:r>
          </a:p>
          <a:p>
            <a:pPr lvl="1"/>
            <a:r>
              <a:rPr lang="en-US" b="1" dirty="0" smtClean="0"/>
              <a:t>Sound doctrine – lit. STRONG doctrine</a:t>
            </a:r>
          </a:p>
          <a:p>
            <a:pPr lvl="1"/>
            <a:r>
              <a:rPr lang="en-US" b="1" dirty="0" smtClean="0"/>
              <a:t>Sound doctrine – lit. Sound TEACHING</a:t>
            </a:r>
          </a:p>
          <a:p>
            <a:pPr lvl="1"/>
            <a:r>
              <a:rPr lang="en-US" b="1" dirty="0" smtClean="0"/>
              <a:t>Ephesians 2:19-22 – foundation &amp; growth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Wrong Attitude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Verse 3a – “For the time will come when they will not endure sound doctrine…”</a:t>
            </a:r>
          </a:p>
          <a:p>
            <a:pPr lvl="1"/>
            <a:r>
              <a:rPr lang="en-US" b="1" dirty="0" smtClean="0"/>
              <a:t>Sound doctrine – lit. STRONG doctrine</a:t>
            </a:r>
          </a:p>
          <a:p>
            <a:pPr lvl="1"/>
            <a:r>
              <a:rPr lang="en-US" b="1" dirty="0" smtClean="0"/>
              <a:t>Sound doctrine – lit. Sound TEACHING</a:t>
            </a:r>
          </a:p>
          <a:p>
            <a:pPr lvl="1"/>
            <a:r>
              <a:rPr lang="en-US" b="1" dirty="0" smtClean="0"/>
              <a:t>Ephesians 2:19-22 – foundation &amp; growth</a:t>
            </a:r>
          </a:p>
          <a:p>
            <a:r>
              <a:rPr lang="en-US" b="1" dirty="0" smtClean="0"/>
              <a:t>The right attitude</a:t>
            </a:r>
          </a:p>
          <a:p>
            <a:pPr lvl="1"/>
            <a:r>
              <a:rPr lang="en-US" b="1" dirty="0" smtClean="0"/>
              <a:t>Matthew 22:37-38 – Love God first</a:t>
            </a:r>
          </a:p>
          <a:p>
            <a:pPr lvl="1"/>
            <a:r>
              <a:rPr lang="en-US" b="1" dirty="0" smtClean="0"/>
              <a:t>Matthew 5:6 – …hunger/thirst for righteousness</a:t>
            </a:r>
          </a:p>
          <a:p>
            <a:pPr lvl="1"/>
            <a:r>
              <a:rPr lang="en-US" b="1" dirty="0" smtClean="0"/>
              <a:t>Proverbs 23:23 – Buy the truth and sell it not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Wrong Attitude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Verse 3a – “For the time will come when they will not endure sound doctrine…”</a:t>
            </a:r>
          </a:p>
          <a:p>
            <a:r>
              <a:rPr lang="en-US" b="1" dirty="0" smtClean="0"/>
              <a:t>The wrong attitude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Wrong Attitude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Verse 3a – “For the time will come when they will not endure sound doctrine…”</a:t>
            </a:r>
          </a:p>
          <a:p>
            <a:r>
              <a:rPr lang="en-US" b="1" dirty="0" smtClean="0"/>
              <a:t>The wrong attitude</a:t>
            </a:r>
          </a:p>
          <a:p>
            <a:pPr lvl="1"/>
            <a:r>
              <a:rPr lang="en-US" b="1" dirty="0" smtClean="0"/>
              <a:t>2 Thessalonians 2:10</a:t>
            </a:r>
          </a:p>
          <a:p>
            <a:pPr lvl="2"/>
            <a:r>
              <a:rPr lang="en-US" b="1" dirty="0" smtClean="0"/>
              <a:t>‘’…did not receive the love of the truth…”</a:t>
            </a:r>
          </a:p>
          <a:p>
            <a:pPr lvl="2"/>
            <a:r>
              <a:rPr lang="en-US" b="1" dirty="0" smtClean="0"/>
              <a:t>“…that they might be saved.”</a:t>
            </a:r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Wrong Attitude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Verse 3a – “For the time will come when they will not endure sound doctrine…”</a:t>
            </a:r>
          </a:p>
          <a:p>
            <a:r>
              <a:rPr lang="en-US" b="1" dirty="0" smtClean="0"/>
              <a:t>The wrong attitude</a:t>
            </a:r>
          </a:p>
          <a:p>
            <a:pPr lvl="1"/>
            <a:r>
              <a:rPr lang="en-US" b="1" dirty="0" smtClean="0"/>
              <a:t>2 Thessalonians 2:10</a:t>
            </a:r>
          </a:p>
          <a:p>
            <a:pPr lvl="2"/>
            <a:r>
              <a:rPr lang="en-US" b="1" dirty="0" smtClean="0"/>
              <a:t>‘’…did not receive the love of the truth…”</a:t>
            </a:r>
          </a:p>
          <a:p>
            <a:pPr lvl="2"/>
            <a:r>
              <a:rPr lang="en-US" b="1" dirty="0" smtClean="0"/>
              <a:t>“…that they might be saved.”</a:t>
            </a:r>
          </a:p>
          <a:p>
            <a:pPr lvl="1"/>
            <a:r>
              <a:rPr lang="en-US" b="1" dirty="0" smtClean="0"/>
              <a:t>Some today become angry because they are offended by scriptures that do not agree with </a:t>
            </a:r>
            <a:r>
              <a:rPr lang="en-US" b="1" u="sng" dirty="0" smtClean="0"/>
              <a:t>their</a:t>
            </a:r>
            <a:r>
              <a:rPr lang="en-US" b="1" dirty="0" smtClean="0"/>
              <a:t> ideas of right/wrong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Wrong Attitude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Verse 3a – “For the time will come when they will not endure sound doctrine…”</a:t>
            </a:r>
          </a:p>
          <a:p>
            <a:r>
              <a:rPr lang="en-US" b="1" dirty="0" smtClean="0"/>
              <a:t>The wrong attitude</a:t>
            </a:r>
          </a:p>
          <a:p>
            <a:pPr lvl="1"/>
            <a:r>
              <a:rPr lang="en-US" b="1" dirty="0" smtClean="0"/>
              <a:t>2 Thessalonians 2:10</a:t>
            </a:r>
          </a:p>
          <a:p>
            <a:pPr lvl="2"/>
            <a:r>
              <a:rPr lang="en-US" b="1" dirty="0" smtClean="0"/>
              <a:t>‘’…did not receive the love of the truth…”</a:t>
            </a:r>
          </a:p>
          <a:p>
            <a:pPr lvl="2"/>
            <a:r>
              <a:rPr lang="en-US" b="1" dirty="0" smtClean="0"/>
              <a:t>“…that they might be saved.”</a:t>
            </a:r>
          </a:p>
          <a:p>
            <a:pPr lvl="1"/>
            <a:r>
              <a:rPr lang="en-US" b="1" dirty="0" smtClean="0"/>
              <a:t>Some today become angry because they are offended by scriptures that do not agree with their ideas of right/wrong</a:t>
            </a:r>
          </a:p>
          <a:p>
            <a:pPr lvl="1"/>
            <a:r>
              <a:rPr lang="en-US" b="1" dirty="0" smtClean="0"/>
              <a:t>Acts 20:27; 2 Timothy 1:7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5720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                      Step 2 – Ears tickled…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9000" y="4648200"/>
            <a:ext cx="1600200" cy="4572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0" y="5715000"/>
            <a:ext cx="16002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8200" y="4038600"/>
            <a:ext cx="2895600" cy="533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00600" y="5181600"/>
            <a:ext cx="1600200" cy="4572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91400" y="6248400"/>
            <a:ext cx="1600200" cy="457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Walking-M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533400"/>
            <a:ext cx="3378200" cy="34856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Apostasy</a:t>
            </a:r>
          </a:p>
          <a:p>
            <a:pPr lvl="1"/>
            <a:r>
              <a:rPr lang="en-US" b="1" dirty="0" smtClean="0"/>
              <a:t>Def. – “to revolt”; leave one’s religion; backslide</a:t>
            </a:r>
          </a:p>
          <a:p>
            <a:pPr lvl="1"/>
            <a:r>
              <a:rPr lang="en-US" b="1" dirty="0" smtClean="0"/>
              <a:t>From Gr. – “</a:t>
            </a:r>
            <a:r>
              <a:rPr lang="en-US" b="1" dirty="0" err="1" smtClean="0"/>
              <a:t>apo</a:t>
            </a:r>
            <a:r>
              <a:rPr lang="en-US" b="1" dirty="0" smtClean="0"/>
              <a:t>”+”stasis” (to stand off)</a:t>
            </a:r>
            <a:endParaRPr 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…ears tickled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Verse 3b – “…but wanting to have their ears tickled, they will accumulate for themselves teachers in accordance to their own desires,”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…ears tickled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Verse 3b – “…but wanting to have their ears tickled, they will accumulate for themselves teachers in accordance to their own desires,”</a:t>
            </a:r>
          </a:p>
          <a:p>
            <a:pPr lvl="1"/>
            <a:r>
              <a:rPr lang="en-US" b="1" dirty="0" smtClean="0"/>
              <a:t>They want to hear what they want to hear</a:t>
            </a:r>
          </a:p>
          <a:p>
            <a:pPr lvl="1"/>
            <a:r>
              <a:rPr lang="en-US" b="1" dirty="0" smtClean="0"/>
              <a:t>And, they will find “hirelings” who will do it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…ears tickled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Verse 3b – “…but wanting to have their ears tickled, they will accumulate for themselves teachers in accordance to their own desires,”</a:t>
            </a:r>
          </a:p>
          <a:p>
            <a:pPr lvl="1"/>
            <a:r>
              <a:rPr lang="en-US" b="1" dirty="0" smtClean="0"/>
              <a:t>They want to hear what they want to hear</a:t>
            </a:r>
          </a:p>
          <a:p>
            <a:pPr lvl="1"/>
            <a:r>
              <a:rPr lang="en-US" b="1" dirty="0" smtClean="0"/>
              <a:t>And, they will find “hirelings” who will do it</a:t>
            </a:r>
          </a:p>
          <a:p>
            <a:pPr lvl="1"/>
            <a:r>
              <a:rPr lang="en-US" b="1" dirty="0" smtClean="0"/>
              <a:t>We’ve all heard of congregations who have run off a faithful preacher and brought one in who</a:t>
            </a:r>
          </a:p>
          <a:p>
            <a:pPr lvl="2"/>
            <a:r>
              <a:rPr lang="en-US" b="1" dirty="0" smtClean="0"/>
              <a:t>Will not preach on subjects prohibited by brethren</a:t>
            </a:r>
          </a:p>
          <a:p>
            <a:pPr lvl="2"/>
            <a:r>
              <a:rPr lang="en-US" b="1" dirty="0" smtClean="0"/>
              <a:t>Will preach only “spiritual pap” </a:t>
            </a:r>
          </a:p>
          <a:p>
            <a:pPr lvl="2"/>
            <a:r>
              <a:rPr lang="en-US" b="1" dirty="0" smtClean="0"/>
              <a:t>They are a dime a dozen (and overpriced at that)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…ears tickled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Verse 3b – “…but wanting to have their ears tickled, they will accumulate for themselves teachers in accordance to their own desires,”</a:t>
            </a:r>
          </a:p>
          <a:p>
            <a:pPr lvl="1"/>
            <a:r>
              <a:rPr lang="en-US" b="1" dirty="0" smtClean="0"/>
              <a:t>They want to hear what they want to hear</a:t>
            </a:r>
          </a:p>
          <a:p>
            <a:pPr lvl="2"/>
            <a:r>
              <a:rPr lang="en-US" b="1" dirty="0" smtClean="0"/>
              <a:t>Isaiah 30:8-11 – example from ancient Israel</a:t>
            </a:r>
          </a:p>
          <a:p>
            <a:pPr lvl="2"/>
            <a:r>
              <a:rPr lang="en-US" b="1" dirty="0" smtClean="0"/>
              <a:t>Jeremiah 5:31 – “…and My people love it so!”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…ears tickled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Verse 3b – “…but wanting to have their ears tickled, they will accumulate for themselves teachers in accordance to their own desires,”</a:t>
            </a:r>
          </a:p>
          <a:p>
            <a:pPr lvl="1"/>
            <a:r>
              <a:rPr lang="en-US" b="1" dirty="0" smtClean="0"/>
              <a:t>They want to hear what they want to hear</a:t>
            </a:r>
          </a:p>
          <a:p>
            <a:pPr lvl="2"/>
            <a:r>
              <a:rPr lang="en-US" b="1" dirty="0" smtClean="0"/>
              <a:t>Isaiah 30:8-11 – example from ancient Israel</a:t>
            </a:r>
          </a:p>
          <a:p>
            <a:pPr lvl="2"/>
            <a:r>
              <a:rPr lang="en-US" b="1" dirty="0" smtClean="0"/>
              <a:t>Jeremiah 5:31 – “…and My people love it so!”</a:t>
            </a:r>
          </a:p>
          <a:p>
            <a:pPr lvl="1"/>
            <a:r>
              <a:rPr lang="en-US" b="1" dirty="0" smtClean="0"/>
              <a:t>And, they will find “hirelings” who will do it</a:t>
            </a:r>
          </a:p>
          <a:p>
            <a:pPr lvl="2"/>
            <a:r>
              <a:rPr lang="en-US" b="1" dirty="0" smtClean="0"/>
              <a:t>Titus 1:10-11 – they must be silenced</a:t>
            </a:r>
          </a:p>
          <a:p>
            <a:pPr lvl="2"/>
            <a:r>
              <a:rPr lang="en-US" b="1" dirty="0" smtClean="0"/>
              <a:t>Matthew 7:15 – “…sheep’s clothing”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5181600"/>
            <a:ext cx="2743200" cy="533400"/>
          </a:xfrm>
        </p:spPr>
        <p:txBody>
          <a:bodyPr>
            <a:noAutofit/>
          </a:bodyPr>
          <a:lstStyle/>
          <a:p>
            <a:pPr algn="l"/>
            <a:r>
              <a:rPr lang="en-US" sz="2600" b="1" dirty="0" smtClean="0">
                <a:solidFill>
                  <a:schemeClr val="tx1"/>
                </a:solidFill>
              </a:rPr>
              <a:t>Step 3 – Turn from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9000" y="4648200"/>
            <a:ext cx="1600200" cy="4572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0" y="5715000"/>
            <a:ext cx="16002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8200" y="4038600"/>
            <a:ext cx="2895600" cy="533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00600" y="5181600"/>
            <a:ext cx="1600200" cy="4572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91400" y="6248400"/>
            <a:ext cx="1600200" cy="457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Walking-M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533400"/>
            <a:ext cx="3378200" cy="3485688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Turn from the truth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Verse 4a – “…and will turn away their ears from the truth…”</a:t>
            </a:r>
          </a:p>
          <a:p>
            <a:pPr lvl="1"/>
            <a:r>
              <a:rPr lang="en-US" b="1" dirty="0" smtClean="0"/>
              <a:t>They start with a wrong attitude</a:t>
            </a:r>
          </a:p>
          <a:p>
            <a:pPr lvl="1"/>
            <a:r>
              <a:rPr lang="en-US" b="1" dirty="0" smtClean="0"/>
              <a:t>They compound the </a:t>
            </a:r>
            <a:r>
              <a:rPr lang="en-US" b="1" dirty="0" smtClean="0"/>
              <a:t>error by then accumulating </a:t>
            </a:r>
            <a:r>
              <a:rPr lang="en-US" b="1" dirty="0" smtClean="0"/>
              <a:t>to themselves people who will agree with them</a:t>
            </a:r>
          </a:p>
          <a:p>
            <a:pPr lvl="1"/>
            <a:r>
              <a:rPr lang="en-US" b="1" dirty="0" smtClean="0"/>
              <a:t>They then turn completely away from the truth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Turn from the truth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Verse 4a – “…and will turn away their ears from the truth…”</a:t>
            </a:r>
          </a:p>
          <a:p>
            <a:pPr lvl="1"/>
            <a:r>
              <a:rPr lang="en-US" b="1" dirty="0" smtClean="0"/>
              <a:t>They start with a wrong attitude</a:t>
            </a:r>
          </a:p>
          <a:p>
            <a:pPr lvl="1"/>
            <a:r>
              <a:rPr lang="en-US" b="1" dirty="0" smtClean="0"/>
              <a:t>They compound the error then by accumulating to themselves people who will agree with them</a:t>
            </a:r>
          </a:p>
          <a:p>
            <a:pPr lvl="1"/>
            <a:r>
              <a:rPr lang="en-US" b="1" dirty="0" smtClean="0"/>
              <a:t>They then turn completely away from the truth</a:t>
            </a:r>
          </a:p>
          <a:p>
            <a:pPr lvl="1"/>
            <a:r>
              <a:rPr lang="en-US" b="1" dirty="0" smtClean="0"/>
              <a:t>Truth</a:t>
            </a:r>
          </a:p>
          <a:p>
            <a:pPr lvl="2"/>
            <a:r>
              <a:rPr lang="en-US" b="1" dirty="0" smtClean="0"/>
              <a:t>John 8:32 – Makes us free</a:t>
            </a:r>
          </a:p>
          <a:p>
            <a:pPr lvl="2"/>
            <a:r>
              <a:rPr lang="en-US" b="1" dirty="0" smtClean="0"/>
              <a:t>1 Peter 1:22 – Purifies us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Turn from the truth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Verse 4a – “…and will turn away their ears from the truth…”</a:t>
            </a:r>
          </a:p>
          <a:p>
            <a:pPr lvl="1"/>
            <a:r>
              <a:rPr lang="en-US" b="1" dirty="0" smtClean="0"/>
              <a:t>Turning from truth does not establish new truth, it separates us from God’s cleansing power and binds us again to error.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Turn from the truth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Verse 4a – “…and will turn away their ears from the truth…”</a:t>
            </a:r>
          </a:p>
          <a:p>
            <a:pPr lvl="1"/>
            <a:r>
              <a:rPr lang="en-US" b="1" dirty="0" smtClean="0"/>
              <a:t>Turning from truth does not establish new truth, it separates us from God’s cleansing power and binds us again to error.</a:t>
            </a:r>
          </a:p>
          <a:p>
            <a:pPr lvl="1"/>
            <a:r>
              <a:rPr lang="en-US" b="1" dirty="0" smtClean="0"/>
              <a:t>Truth is not subjective; it is objective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Apostasy</a:t>
            </a:r>
          </a:p>
          <a:p>
            <a:pPr lvl="1"/>
            <a:r>
              <a:rPr lang="en-US" b="1" dirty="0" smtClean="0"/>
              <a:t>Def. – “to revolt”; leave one’s religion; backslide</a:t>
            </a:r>
          </a:p>
          <a:p>
            <a:pPr lvl="1"/>
            <a:r>
              <a:rPr lang="en-US" b="1" dirty="0" smtClean="0"/>
              <a:t>From Gr. – “</a:t>
            </a:r>
            <a:r>
              <a:rPr lang="en-US" b="1" dirty="0" err="1" smtClean="0"/>
              <a:t>apo</a:t>
            </a:r>
            <a:r>
              <a:rPr lang="en-US" b="1" dirty="0" smtClean="0"/>
              <a:t>”+”stasis” (to stand off)</a:t>
            </a:r>
          </a:p>
          <a:p>
            <a:r>
              <a:rPr lang="en-US" b="1" dirty="0" smtClean="0"/>
              <a:t>Many churches teach that this is impossible for Christians to do (Calvinism - once saved, always saved)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Turn from the truth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Verse 4a – “…and will turn away their ears from the truth…”</a:t>
            </a:r>
          </a:p>
          <a:p>
            <a:pPr lvl="1"/>
            <a:r>
              <a:rPr lang="en-US" b="1" dirty="0" smtClean="0"/>
              <a:t>Turning from truth does not establish new truth, it separates us from God’s cleansing power and binds us again to error.</a:t>
            </a:r>
          </a:p>
          <a:p>
            <a:pPr lvl="1"/>
            <a:r>
              <a:rPr lang="en-US" b="1" dirty="0" smtClean="0"/>
              <a:t>Truth is not subjective; it is objective</a:t>
            </a:r>
          </a:p>
          <a:p>
            <a:pPr lvl="1"/>
            <a:r>
              <a:rPr lang="en-US" b="1" dirty="0" smtClean="0"/>
              <a:t>John 14:6 – Turning from the truth is to turn from The Truth (Jesus)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Turn from the truth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Verse 4a – “…and will turn away their ears from the truth…”</a:t>
            </a:r>
          </a:p>
          <a:p>
            <a:pPr lvl="1"/>
            <a:r>
              <a:rPr lang="en-US" b="1" dirty="0" smtClean="0"/>
              <a:t>Turning from truth does not establish new truth, it separates us from God’s cleansing power and binds us again to error.</a:t>
            </a:r>
          </a:p>
          <a:p>
            <a:pPr lvl="1"/>
            <a:r>
              <a:rPr lang="en-US" b="1" dirty="0" smtClean="0"/>
              <a:t>Truth is not subjective; it is objective</a:t>
            </a:r>
          </a:p>
          <a:p>
            <a:pPr lvl="1"/>
            <a:r>
              <a:rPr lang="en-US" b="1" dirty="0" smtClean="0"/>
              <a:t>John 14:6 – Turning from the truth is to turn from The Truth (Jesus)</a:t>
            </a:r>
          </a:p>
          <a:p>
            <a:pPr lvl="1"/>
            <a:r>
              <a:rPr lang="en-US" b="1" dirty="0" smtClean="0"/>
              <a:t>Hebrews 10:26 - …if we sin willfully…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6172200"/>
            <a:ext cx="2819400" cy="533400"/>
          </a:xfrm>
        </p:spPr>
        <p:txBody>
          <a:bodyPr>
            <a:noAutofit/>
          </a:bodyPr>
          <a:lstStyle/>
          <a:p>
            <a:pPr algn="r"/>
            <a:r>
              <a:rPr lang="en-US" sz="2800" b="1" dirty="0" smtClean="0">
                <a:solidFill>
                  <a:schemeClr val="tx1"/>
                </a:solidFill>
              </a:rPr>
              <a:t>Step 4 – Turn to…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9000" y="4648200"/>
            <a:ext cx="1600200" cy="4572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0" y="5715000"/>
            <a:ext cx="16002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8200" y="4038600"/>
            <a:ext cx="2895600" cy="533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00600" y="5181600"/>
            <a:ext cx="1600200" cy="4572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91400" y="6248400"/>
            <a:ext cx="1600200" cy="457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Walking-M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533400"/>
            <a:ext cx="3378200" cy="3485688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Turn to fables (myths)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Verse 4b – “…and will turn aside to myths.”</a:t>
            </a:r>
          </a:p>
          <a:p>
            <a:pPr lvl="1"/>
            <a:r>
              <a:rPr lang="en-US" b="1" dirty="0" smtClean="0"/>
              <a:t>The journey is complete; you are now an apostate</a:t>
            </a:r>
          </a:p>
          <a:p>
            <a:pPr lvl="2"/>
            <a:r>
              <a:rPr lang="en-US" b="1" dirty="0" smtClean="0"/>
              <a:t>Myth – a widely held, but false belief or idea</a:t>
            </a:r>
          </a:p>
          <a:p>
            <a:pPr lvl="2"/>
            <a:r>
              <a:rPr lang="en-US" b="1" dirty="0" smtClean="0"/>
              <a:t>Fable – a fictional story intended to teach a lesson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Turn to fables (myths)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Verse 4b – “…and will turn aside to myths.”</a:t>
            </a:r>
          </a:p>
          <a:p>
            <a:pPr lvl="1"/>
            <a:r>
              <a:rPr lang="en-US" b="1" dirty="0" smtClean="0"/>
              <a:t>The journey is complete; you are now an apostate</a:t>
            </a:r>
          </a:p>
          <a:p>
            <a:pPr lvl="2"/>
            <a:r>
              <a:rPr lang="en-US" b="1" dirty="0" smtClean="0"/>
              <a:t>Myth – a widely held, but false belief or idea</a:t>
            </a:r>
          </a:p>
          <a:p>
            <a:pPr lvl="2"/>
            <a:r>
              <a:rPr lang="en-US" b="1" dirty="0" smtClean="0"/>
              <a:t>Fable – a fictional story intended to teach a lesson</a:t>
            </a:r>
          </a:p>
          <a:p>
            <a:pPr lvl="1"/>
            <a:r>
              <a:rPr lang="en-US" b="1" dirty="0" smtClean="0"/>
              <a:t>Not wanting to see it the Bible’s way, they set themselves up as the authority and come to their own conclusions </a:t>
            </a:r>
          </a:p>
          <a:p>
            <a:pPr lvl="2"/>
            <a:r>
              <a:rPr lang="en-US" b="1" dirty="0" smtClean="0"/>
              <a:t>“I don’t see it that way”</a:t>
            </a:r>
          </a:p>
          <a:p>
            <a:pPr lvl="2"/>
            <a:r>
              <a:rPr lang="en-US" b="1" dirty="0" smtClean="0"/>
              <a:t>“I don’t think God is being fair”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Turn to fables (myths)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Verse 4b – “…and will turn aside to myths.”</a:t>
            </a:r>
          </a:p>
          <a:p>
            <a:pPr lvl="1"/>
            <a:r>
              <a:rPr lang="en-US" b="1" dirty="0" smtClean="0"/>
              <a:t>The journey is complete; you are now an apostate</a:t>
            </a:r>
          </a:p>
          <a:p>
            <a:pPr lvl="2"/>
            <a:r>
              <a:rPr lang="en-US" b="1" dirty="0" smtClean="0"/>
              <a:t>Myth – a widely held, but false belief or idea</a:t>
            </a:r>
          </a:p>
          <a:p>
            <a:pPr lvl="2"/>
            <a:r>
              <a:rPr lang="en-US" b="1" dirty="0" smtClean="0"/>
              <a:t>Fable – a fictional story intended to teach a lesson</a:t>
            </a:r>
          </a:p>
          <a:p>
            <a:pPr lvl="1"/>
            <a:r>
              <a:rPr lang="en-US" b="1" dirty="0" smtClean="0"/>
              <a:t>Not wanting to see it the Bible’s way, they set themselves up as the authority and come to their own conclusions </a:t>
            </a:r>
          </a:p>
          <a:p>
            <a:pPr lvl="2"/>
            <a:r>
              <a:rPr lang="en-US" b="1" dirty="0" smtClean="0"/>
              <a:t>“I don’t see it that way”</a:t>
            </a:r>
          </a:p>
          <a:p>
            <a:pPr lvl="2"/>
            <a:r>
              <a:rPr lang="en-US" b="1" dirty="0" smtClean="0"/>
              <a:t>“I don’t think God is being fair”</a:t>
            </a:r>
          </a:p>
          <a:p>
            <a:pPr lvl="2"/>
            <a:r>
              <a:rPr lang="en-US" b="1" dirty="0" smtClean="0"/>
              <a:t>2 Peter 3:3-5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Turn to fables (myths)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Verse 4b – “…and will turn aside to myths.”</a:t>
            </a:r>
          </a:p>
          <a:p>
            <a:pPr lvl="1"/>
            <a:r>
              <a:rPr lang="en-US" b="1" dirty="0" smtClean="0"/>
              <a:t>2 Thessalonians 2:11-12 – consequences for us</a:t>
            </a:r>
          </a:p>
          <a:p>
            <a:pPr lvl="1"/>
            <a:r>
              <a:rPr lang="en-US" b="1" dirty="0" smtClean="0"/>
              <a:t>Isaiah 30:12-14 – consequences for Israel</a:t>
            </a:r>
          </a:p>
          <a:p>
            <a:pPr lvl="1"/>
            <a:r>
              <a:rPr lang="en-US" b="1" dirty="0" smtClean="0"/>
              <a:t>John 12:48 – “…My words…”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Turn to fables (myths)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Verse 4b – “…and will turn aside to myths.”</a:t>
            </a:r>
          </a:p>
          <a:p>
            <a:pPr lvl="1"/>
            <a:r>
              <a:rPr lang="en-US" b="1" dirty="0" smtClean="0"/>
              <a:t>2 Thessalonians 2:11-12 – consequences for us</a:t>
            </a:r>
          </a:p>
          <a:p>
            <a:pPr lvl="1"/>
            <a:r>
              <a:rPr lang="en-US" b="1" dirty="0" smtClean="0"/>
              <a:t>Isaiah 30:12-14 – consequences for Israel</a:t>
            </a:r>
          </a:p>
          <a:p>
            <a:pPr lvl="1"/>
            <a:r>
              <a:rPr lang="en-US" b="1" dirty="0" smtClean="0"/>
              <a:t>John 12:48 – “…My words…”</a:t>
            </a:r>
          </a:p>
          <a:p>
            <a:pPr lvl="1"/>
            <a:r>
              <a:rPr lang="en-US" b="1" dirty="0" smtClean="0"/>
              <a:t>What a waste!</a:t>
            </a:r>
          </a:p>
          <a:p>
            <a:pPr lvl="2"/>
            <a:r>
              <a:rPr lang="en-US" b="1" dirty="0" smtClean="0"/>
              <a:t>Truth exchanged for lies</a:t>
            </a:r>
          </a:p>
          <a:p>
            <a:pPr lvl="2"/>
            <a:r>
              <a:rPr lang="en-US" b="1" dirty="0" smtClean="0"/>
              <a:t>Righteousness to sinfulness</a:t>
            </a:r>
          </a:p>
          <a:p>
            <a:pPr lvl="2"/>
            <a:r>
              <a:rPr lang="en-US" b="1" dirty="0" smtClean="0"/>
              <a:t>Salvation for judgment</a:t>
            </a:r>
          </a:p>
          <a:p>
            <a:pPr lvl="1"/>
            <a:r>
              <a:rPr lang="en-US" b="1" dirty="0" smtClean="0"/>
              <a:t>2 Peter 3:17; 1Thessalonians 2:13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Have you considered this process?</a:t>
            </a:r>
          </a:p>
          <a:p>
            <a:pPr lvl="1"/>
            <a:r>
              <a:rPr lang="en-US" b="1" dirty="0" smtClean="0"/>
              <a:t>When you reject God’s teaching on abortion</a:t>
            </a:r>
          </a:p>
          <a:p>
            <a:pPr lvl="1"/>
            <a:r>
              <a:rPr lang="en-US" b="1" dirty="0" smtClean="0"/>
              <a:t>When you reject God’s teaching on homosexuality</a:t>
            </a:r>
          </a:p>
          <a:p>
            <a:pPr lvl="1"/>
            <a:r>
              <a:rPr lang="en-US" b="1" dirty="0" smtClean="0"/>
              <a:t>When you reject God’s teaching on secret sins</a:t>
            </a:r>
          </a:p>
          <a:p>
            <a:r>
              <a:rPr lang="en-US" b="1" dirty="0" smtClean="0"/>
              <a:t>It’s never too late to repent, while you are alive</a:t>
            </a:r>
            <a:endParaRPr lang="en-US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Apostasy</a:t>
            </a:r>
          </a:p>
          <a:p>
            <a:pPr lvl="1"/>
            <a:r>
              <a:rPr lang="en-US" b="1" dirty="0" smtClean="0"/>
              <a:t>Def. – “to revolt”; leave one’s religion; backslide</a:t>
            </a:r>
          </a:p>
          <a:p>
            <a:pPr lvl="1"/>
            <a:r>
              <a:rPr lang="en-US" b="1" dirty="0" smtClean="0"/>
              <a:t>From Gr. – “</a:t>
            </a:r>
            <a:r>
              <a:rPr lang="en-US" b="1" dirty="0" err="1" smtClean="0"/>
              <a:t>apo</a:t>
            </a:r>
            <a:r>
              <a:rPr lang="en-US" b="1" dirty="0" smtClean="0"/>
              <a:t>”+”stasis” (to stand off)</a:t>
            </a:r>
          </a:p>
          <a:p>
            <a:r>
              <a:rPr lang="en-US" b="1" dirty="0" smtClean="0"/>
              <a:t>Many churches teach that this is impossible for Christians to do (Calvinism - once saved, always saved)</a:t>
            </a:r>
          </a:p>
          <a:p>
            <a:r>
              <a:rPr lang="en-US" b="1" dirty="0" smtClean="0"/>
              <a:t>Sadly, many members of the church also </a:t>
            </a:r>
            <a:r>
              <a:rPr lang="en-US" b="1" u="sng" dirty="0" smtClean="0"/>
              <a:t>behave</a:t>
            </a:r>
            <a:r>
              <a:rPr lang="en-US" b="1" dirty="0" smtClean="0"/>
              <a:t> as if they believe this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Apostasy</a:t>
            </a:r>
          </a:p>
          <a:p>
            <a:pPr lvl="1"/>
            <a:r>
              <a:rPr lang="en-US" b="1" dirty="0" smtClean="0"/>
              <a:t>Def. – “to revolt”; leave one’s religion; backslide</a:t>
            </a:r>
          </a:p>
          <a:p>
            <a:pPr lvl="1"/>
            <a:r>
              <a:rPr lang="en-US" b="1" dirty="0" smtClean="0"/>
              <a:t>From Gr. – “</a:t>
            </a:r>
            <a:r>
              <a:rPr lang="en-US" b="1" dirty="0" err="1" smtClean="0"/>
              <a:t>apo</a:t>
            </a:r>
            <a:r>
              <a:rPr lang="en-US" b="1" dirty="0" smtClean="0"/>
              <a:t>”+”stasis” (to stand off)</a:t>
            </a:r>
          </a:p>
          <a:p>
            <a:r>
              <a:rPr lang="en-US" b="1" dirty="0" smtClean="0"/>
              <a:t>Many churches teach that this is impossible for Christians to do (Calvinism - once saved, always saved)</a:t>
            </a:r>
          </a:p>
          <a:p>
            <a:r>
              <a:rPr lang="en-US" b="1" dirty="0" smtClean="0"/>
              <a:t>Sadly, many members of the church also </a:t>
            </a:r>
            <a:r>
              <a:rPr lang="en-US" b="1" u="sng" dirty="0" smtClean="0"/>
              <a:t>behave</a:t>
            </a:r>
            <a:r>
              <a:rPr lang="en-US" b="1" dirty="0" smtClean="0"/>
              <a:t> as if they believe this</a:t>
            </a:r>
          </a:p>
          <a:p>
            <a:r>
              <a:rPr lang="en-US" b="1" dirty="0" smtClean="0"/>
              <a:t>Let’s look at the text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Paul’s second letter to a young preacher (evangelist) named Timothy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Paul’s second letter to a young preacher (evangelist) named Timothy</a:t>
            </a:r>
          </a:p>
          <a:p>
            <a:pPr lvl="1"/>
            <a:r>
              <a:rPr lang="en-US" b="1" dirty="0" smtClean="0"/>
              <a:t>Admonitions to remain faithful (pleasing to God)</a:t>
            </a:r>
          </a:p>
          <a:p>
            <a:pPr lvl="2"/>
            <a:r>
              <a:rPr lang="en-US" b="1" dirty="0" smtClean="0"/>
              <a:t>God’s faithfulness</a:t>
            </a:r>
          </a:p>
          <a:p>
            <a:pPr lvl="2"/>
            <a:r>
              <a:rPr lang="en-US" b="1" dirty="0" smtClean="0"/>
              <a:t>Mother &amp; grandmother</a:t>
            </a:r>
          </a:p>
          <a:p>
            <a:pPr lvl="2"/>
            <a:r>
              <a:rPr lang="en-US" b="1" dirty="0" smtClean="0"/>
              <a:t>Paul and elders’ trust in him</a:t>
            </a: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Paul’s second letter to a young preacher (evangelist) named Timothy</a:t>
            </a:r>
          </a:p>
          <a:p>
            <a:pPr lvl="1"/>
            <a:r>
              <a:rPr lang="en-US" b="1" dirty="0" smtClean="0"/>
              <a:t>Admonitions to remain faithful (pleasing to God)</a:t>
            </a:r>
          </a:p>
          <a:p>
            <a:pPr lvl="2"/>
            <a:r>
              <a:rPr lang="en-US" b="1" dirty="0" smtClean="0"/>
              <a:t>God’s faithfulness</a:t>
            </a:r>
          </a:p>
          <a:p>
            <a:pPr lvl="2"/>
            <a:r>
              <a:rPr lang="en-US" b="1" dirty="0" smtClean="0"/>
              <a:t>Mother &amp; grandmother</a:t>
            </a:r>
          </a:p>
          <a:p>
            <a:pPr lvl="2"/>
            <a:r>
              <a:rPr lang="en-US" b="1" dirty="0" smtClean="0"/>
              <a:t>Paul and elders’ trust in him</a:t>
            </a:r>
          </a:p>
          <a:p>
            <a:pPr lvl="1"/>
            <a:r>
              <a:rPr lang="en-US" b="1" dirty="0" smtClean="0"/>
              <a:t>Warnings of dangers</a:t>
            </a:r>
          </a:p>
          <a:p>
            <a:pPr lvl="2"/>
            <a:r>
              <a:rPr lang="en-US" b="1" dirty="0" smtClean="0"/>
              <a:t>Present/future</a:t>
            </a:r>
          </a:p>
          <a:p>
            <a:pPr lvl="2"/>
            <a:r>
              <a:rPr lang="en-US" b="1" dirty="0" smtClean="0"/>
              <a:t>Attitude/actions</a:t>
            </a:r>
          </a:p>
          <a:p>
            <a:pPr lvl="2"/>
            <a:r>
              <a:rPr lang="en-US" b="1" dirty="0" smtClean="0"/>
              <a:t>Himself/others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0386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 Step 1 – (Wrong) Attitude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9000" y="4648200"/>
            <a:ext cx="1600200" cy="4572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0" y="5715000"/>
            <a:ext cx="16002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8200" y="4038600"/>
            <a:ext cx="2895600" cy="533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00600" y="5181600"/>
            <a:ext cx="1600200" cy="4572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91400" y="6248400"/>
            <a:ext cx="1600200" cy="457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Walking-M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533400"/>
            <a:ext cx="3378200" cy="34856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1775</Words>
  <Application>Microsoft Office PowerPoint</Application>
  <PresentationFormat>On-screen Show (4:3)</PresentationFormat>
  <Paragraphs>207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4 Steps to Apostasy</vt:lpstr>
      <vt:lpstr>INTRODUCTION</vt:lpstr>
      <vt:lpstr>INTRODUCTION</vt:lpstr>
      <vt:lpstr>INTRODUCTION</vt:lpstr>
      <vt:lpstr>INTRODUCTION</vt:lpstr>
      <vt:lpstr>Context</vt:lpstr>
      <vt:lpstr>Context</vt:lpstr>
      <vt:lpstr>Context</vt:lpstr>
      <vt:lpstr>Slide 9</vt:lpstr>
      <vt:lpstr>1. Wrong Attitude</vt:lpstr>
      <vt:lpstr>1. Wrong Attitude</vt:lpstr>
      <vt:lpstr>1. Wrong Attitude</vt:lpstr>
      <vt:lpstr>1. Wrong Attitude</vt:lpstr>
      <vt:lpstr>1. Wrong Attitude</vt:lpstr>
      <vt:lpstr>1. Wrong Attitude</vt:lpstr>
      <vt:lpstr>1. Wrong Attitude</vt:lpstr>
      <vt:lpstr>1. Wrong Attitude</vt:lpstr>
      <vt:lpstr>1. Wrong Attitude</vt:lpstr>
      <vt:lpstr>Slide 19</vt:lpstr>
      <vt:lpstr>2. …ears tickled</vt:lpstr>
      <vt:lpstr>2. …ears tickled</vt:lpstr>
      <vt:lpstr>2. …ears tickled</vt:lpstr>
      <vt:lpstr>2. …ears tickled</vt:lpstr>
      <vt:lpstr>2. …ears tickled</vt:lpstr>
      <vt:lpstr>Slide 25</vt:lpstr>
      <vt:lpstr>3. Turn from the truth</vt:lpstr>
      <vt:lpstr>3. Turn from the truth</vt:lpstr>
      <vt:lpstr>3. Turn from the truth</vt:lpstr>
      <vt:lpstr>3. Turn from the truth</vt:lpstr>
      <vt:lpstr>3. Turn from the truth</vt:lpstr>
      <vt:lpstr>3. Turn from the truth</vt:lpstr>
      <vt:lpstr>Slide 32</vt:lpstr>
      <vt:lpstr>4. Turn to fables (myths)</vt:lpstr>
      <vt:lpstr>4. Turn to fables (myths)</vt:lpstr>
      <vt:lpstr>4. Turn to fables (myths)</vt:lpstr>
      <vt:lpstr>4. Turn to fables (myths)</vt:lpstr>
      <vt:lpstr>4. Turn to fables (myths)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Apostasy  in 4 easy steps</dc:title>
  <dc:creator>Pili</dc:creator>
  <cp:lastModifiedBy>Pili</cp:lastModifiedBy>
  <cp:revision>32</cp:revision>
  <dcterms:created xsi:type="dcterms:W3CDTF">2013-10-27T11:59:46Z</dcterms:created>
  <dcterms:modified xsi:type="dcterms:W3CDTF">2016-07-17T21:23:19Z</dcterms:modified>
</cp:coreProperties>
</file>