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78" r:id="rId4"/>
    <p:sldId id="260" r:id="rId5"/>
    <p:sldId id="279" r:id="rId6"/>
    <p:sldId id="261" r:id="rId7"/>
    <p:sldId id="262" r:id="rId8"/>
    <p:sldId id="269" r:id="rId9"/>
    <p:sldId id="263" r:id="rId10"/>
    <p:sldId id="264" r:id="rId11"/>
    <p:sldId id="265" r:id="rId12"/>
    <p:sldId id="266" r:id="rId13"/>
    <p:sldId id="267" r:id="rId14"/>
    <p:sldId id="268" r:id="rId15"/>
    <p:sldId id="271" r:id="rId16"/>
    <p:sldId id="276" r:id="rId17"/>
    <p:sldId id="275" r:id="rId18"/>
    <p:sldId id="274" r:id="rId19"/>
    <p:sldId id="273" r:id="rId20"/>
    <p:sldId id="270" r:id="rId21"/>
    <p:sldId id="28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992"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FB552A-4673-4088-B990-AD71A81081E2}" type="datetimeFigureOut">
              <a:rPr lang="en-US" smtClean="0"/>
              <a:pPr/>
              <a:t>2/14/2016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932731-4D9F-460C-87B5-DB0892FAB20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FB552A-4673-4088-B990-AD71A81081E2}" type="datetimeFigureOut">
              <a:rPr lang="en-US" smtClean="0"/>
              <a:pPr/>
              <a:t>2/14/2016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932731-4D9F-460C-87B5-DB0892FAB20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FB552A-4673-4088-B990-AD71A81081E2}" type="datetimeFigureOut">
              <a:rPr lang="en-US" smtClean="0"/>
              <a:pPr/>
              <a:t>2/14/2016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932731-4D9F-460C-87B5-DB0892FAB20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FB552A-4673-4088-B990-AD71A81081E2}" type="datetimeFigureOut">
              <a:rPr lang="en-US" smtClean="0"/>
              <a:pPr/>
              <a:t>2/14/2016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932731-4D9F-460C-87B5-DB0892FAB20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FB552A-4673-4088-B990-AD71A81081E2}" type="datetimeFigureOut">
              <a:rPr lang="en-US" smtClean="0"/>
              <a:pPr/>
              <a:t>2/14/2016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932731-4D9F-460C-87B5-DB0892FAB20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FB552A-4673-4088-B990-AD71A81081E2}" type="datetimeFigureOut">
              <a:rPr lang="en-US" smtClean="0"/>
              <a:pPr/>
              <a:t>2/14/2016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932731-4D9F-460C-87B5-DB0892FAB20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FB552A-4673-4088-B990-AD71A81081E2}" type="datetimeFigureOut">
              <a:rPr lang="en-US" smtClean="0"/>
              <a:pPr/>
              <a:t>2/14/2016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932731-4D9F-460C-87B5-DB0892FAB20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FB552A-4673-4088-B990-AD71A81081E2}" type="datetimeFigureOut">
              <a:rPr lang="en-US" smtClean="0"/>
              <a:pPr/>
              <a:t>2/14/2016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932731-4D9F-460C-87B5-DB0892FAB20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B552A-4673-4088-B990-AD71A81081E2}" type="datetimeFigureOut">
              <a:rPr lang="en-US" smtClean="0"/>
              <a:pPr/>
              <a:t>2/14/2016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932731-4D9F-460C-87B5-DB0892FAB20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FB552A-4673-4088-B990-AD71A81081E2}" type="datetimeFigureOut">
              <a:rPr lang="en-US" smtClean="0"/>
              <a:pPr/>
              <a:t>2/14/2016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932731-4D9F-460C-87B5-DB0892FAB20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FB552A-4673-4088-B990-AD71A81081E2}" type="datetimeFigureOut">
              <a:rPr lang="en-US" smtClean="0"/>
              <a:pPr/>
              <a:t>2/14/2016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932731-4D9F-460C-87B5-DB0892FAB20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B552A-4673-4088-B990-AD71A81081E2}" type="datetimeFigureOut">
              <a:rPr lang="en-US" smtClean="0"/>
              <a:pPr/>
              <a:t>2/14/2016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932731-4D9F-460C-87B5-DB0892FAB20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RepentanceCross.jpg"/>
          <p:cNvPicPr>
            <a:picLocks noChangeAspect="1"/>
          </p:cNvPicPr>
          <p:nvPr/>
        </p:nvPicPr>
        <p:blipFill>
          <a:blip r:embed="rId2" cstate="print"/>
          <a:stretch>
            <a:fillRect/>
          </a:stretch>
        </p:blipFill>
        <p:spPr>
          <a:xfrm>
            <a:off x="0" y="0"/>
            <a:ext cx="9144000" cy="6802120"/>
          </a:xfrm>
          <a:prstGeom prst="rect">
            <a:avLst/>
          </a:prstGeom>
        </p:spPr>
      </p:pic>
      <p:sp>
        <p:nvSpPr>
          <p:cNvPr id="2" name="Title 1"/>
          <p:cNvSpPr>
            <a:spLocks noGrp="1"/>
          </p:cNvSpPr>
          <p:nvPr>
            <p:ph type="ctrTitle"/>
          </p:nvPr>
        </p:nvSpPr>
        <p:spPr>
          <a:xfrm>
            <a:off x="2209800" y="1"/>
            <a:ext cx="6934200" cy="2057399"/>
          </a:xfrm>
        </p:spPr>
        <p:txBody>
          <a:bodyPr>
            <a:normAutofit/>
          </a:bodyPr>
          <a:lstStyle/>
          <a:p>
            <a:r>
              <a:rPr lang="en-US" sz="5400" b="1" dirty="0" smtClean="0"/>
              <a:t>Bringing Forth Fruits of Repentance</a:t>
            </a:r>
            <a:endParaRPr lang="en-US" sz="5400" b="1" dirty="0"/>
          </a:p>
        </p:txBody>
      </p:sp>
      <p:sp>
        <p:nvSpPr>
          <p:cNvPr id="3" name="Subtitle 2"/>
          <p:cNvSpPr>
            <a:spLocks noGrp="1"/>
          </p:cNvSpPr>
          <p:nvPr>
            <p:ph type="subTitle" idx="1"/>
          </p:nvPr>
        </p:nvSpPr>
        <p:spPr>
          <a:xfrm>
            <a:off x="5638800" y="2057400"/>
            <a:ext cx="3505200" cy="990600"/>
          </a:xfrm>
        </p:spPr>
        <p:txBody>
          <a:bodyPr>
            <a:normAutofit/>
          </a:bodyPr>
          <a:lstStyle/>
          <a:p>
            <a:r>
              <a:rPr lang="en-US" sz="5400" b="1" dirty="0" smtClean="0">
                <a:solidFill>
                  <a:schemeClr val="tx1"/>
                </a:solidFill>
              </a:rPr>
              <a:t>Luke 3:3-8</a:t>
            </a:r>
            <a:endParaRPr lang="en-US" sz="5400"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7 FRUITS OF REPENTANCE</a:t>
            </a:r>
            <a:endParaRPr lang="en-US" b="1" dirty="0"/>
          </a:p>
        </p:txBody>
      </p:sp>
      <p:sp>
        <p:nvSpPr>
          <p:cNvPr id="3" name="Content Placeholder 2"/>
          <p:cNvSpPr>
            <a:spLocks noGrp="1"/>
          </p:cNvSpPr>
          <p:nvPr>
            <p:ph idx="1"/>
          </p:nvPr>
        </p:nvSpPr>
        <p:spPr>
          <a:xfrm>
            <a:off x="457200" y="1600200"/>
            <a:ext cx="8229600" cy="5257800"/>
          </a:xfrm>
        </p:spPr>
        <p:txBody>
          <a:bodyPr/>
          <a:lstStyle/>
          <a:p>
            <a:r>
              <a:rPr lang="en-US" b="1" dirty="0" smtClean="0"/>
              <a:t>3. Indignation – a new concern</a:t>
            </a:r>
          </a:p>
          <a:p>
            <a:pPr lvl="1"/>
            <a:r>
              <a:rPr lang="en-US" b="1" dirty="0" smtClean="0"/>
              <a:t>We are now disgusted with our sin</a:t>
            </a:r>
          </a:p>
          <a:p>
            <a:pPr lvl="1"/>
            <a:r>
              <a:rPr lang="en-US" b="1" dirty="0" smtClean="0"/>
              <a:t>Where before we embraced it</a:t>
            </a:r>
          </a:p>
          <a:p>
            <a:pPr lvl="1"/>
            <a:r>
              <a:rPr lang="en-US" b="1" dirty="0" smtClean="0"/>
              <a:t>While in sin, we may lose our shame</a:t>
            </a:r>
          </a:p>
          <a:p>
            <a:pPr lvl="1"/>
            <a:r>
              <a:rPr lang="en-US" b="1" dirty="0" smtClean="0"/>
              <a:t>Now, we see it as God sees it – ugly and damaging</a:t>
            </a:r>
          </a:p>
          <a:p>
            <a:pPr lvl="1"/>
            <a:r>
              <a:rPr lang="en-US" b="1" dirty="0" smtClean="0"/>
              <a:t>We gain a healthy indignation, not an unhealthy righteous indignation – a disdain for that sin</a:t>
            </a:r>
          </a:p>
          <a:p>
            <a:pPr lvl="1"/>
            <a:r>
              <a:rPr lang="en-US" b="1" dirty="0" smtClean="0"/>
              <a:t>Our hearts will be grieved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7 FRUITS OF REPENTANCE</a:t>
            </a:r>
            <a:endParaRPr lang="en-US" b="1" dirty="0"/>
          </a:p>
        </p:txBody>
      </p:sp>
      <p:sp>
        <p:nvSpPr>
          <p:cNvPr id="3" name="Content Placeholder 2"/>
          <p:cNvSpPr>
            <a:spLocks noGrp="1"/>
          </p:cNvSpPr>
          <p:nvPr>
            <p:ph idx="1"/>
          </p:nvPr>
        </p:nvSpPr>
        <p:spPr>
          <a:xfrm>
            <a:off x="457200" y="1600200"/>
            <a:ext cx="8229600" cy="5105400"/>
          </a:xfrm>
        </p:spPr>
        <p:txBody>
          <a:bodyPr>
            <a:normAutofit/>
          </a:bodyPr>
          <a:lstStyle/>
          <a:p>
            <a:r>
              <a:rPr lang="en-US" b="1" dirty="0" smtClean="0"/>
              <a:t>4. Fear </a:t>
            </a:r>
            <a:r>
              <a:rPr lang="en-US" b="1" dirty="0" smtClean="0"/>
              <a:t>– </a:t>
            </a:r>
          </a:p>
          <a:p>
            <a:pPr lvl="1"/>
            <a:r>
              <a:rPr lang="en-US" b="1" dirty="0" smtClean="0"/>
              <a:t>Fear of offending God</a:t>
            </a:r>
          </a:p>
          <a:p>
            <a:pPr lvl="1"/>
            <a:r>
              <a:rPr lang="en-US" b="1" dirty="0" smtClean="0"/>
              <a:t>Also, healthy fear – respect</a:t>
            </a:r>
            <a:r>
              <a:rPr lang="en-US" b="1" dirty="0" smtClean="0"/>
              <a:t>, honor</a:t>
            </a:r>
          </a:p>
          <a:p>
            <a:pPr lvl="1"/>
            <a:r>
              <a:rPr lang="en-US" b="1" dirty="0" smtClean="0"/>
              <a:t>Fear of embracing all sin, and that sin </a:t>
            </a:r>
            <a:r>
              <a:rPr lang="en-US" b="1" dirty="0" smtClean="0"/>
              <a:t>particular sin that you’re repenting of</a:t>
            </a:r>
            <a:endParaRPr lang="en-US" b="1" dirty="0" smtClean="0"/>
          </a:p>
          <a:p>
            <a:pPr lvl="1"/>
            <a:r>
              <a:rPr lang="en-US" b="1" dirty="0" smtClean="0"/>
              <a:t>Don’t try to prove how strong you are, get away!</a:t>
            </a:r>
          </a:p>
          <a:p>
            <a:pPr lvl="1"/>
            <a:r>
              <a:rPr lang="en-US" b="1" dirty="0" smtClean="0"/>
              <a:t>1 Corinthians 6:18 – Flee immorality</a:t>
            </a:r>
          </a:p>
          <a:p>
            <a:pPr lvl="1"/>
            <a:r>
              <a:rPr lang="en-US" b="1" dirty="0" smtClean="0"/>
              <a:t>2 Timothy 2:22 – Flee youthful lusts</a:t>
            </a:r>
          </a:p>
          <a:p>
            <a:pPr lvl="1"/>
            <a:r>
              <a:rPr lang="en-US" b="1" dirty="0" smtClean="0"/>
              <a:t>Lust is in the heart, before it ever becomes </a:t>
            </a:r>
            <a:r>
              <a:rPr lang="en-US" b="1" dirty="0" smtClean="0"/>
              <a:t>overt</a:t>
            </a:r>
            <a:endParaRPr lang="en-US" b="1"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7 FRUITS OF REPENTANCE</a:t>
            </a:r>
            <a:endParaRPr lang="en-US" b="1" dirty="0"/>
          </a:p>
        </p:txBody>
      </p:sp>
      <p:sp>
        <p:nvSpPr>
          <p:cNvPr id="3" name="Content Placeholder 2"/>
          <p:cNvSpPr>
            <a:spLocks noGrp="1"/>
          </p:cNvSpPr>
          <p:nvPr>
            <p:ph idx="1"/>
          </p:nvPr>
        </p:nvSpPr>
        <p:spPr/>
        <p:txBody>
          <a:bodyPr/>
          <a:lstStyle/>
          <a:p>
            <a:r>
              <a:rPr lang="en-US" b="1" dirty="0" smtClean="0"/>
              <a:t>5. Vehement </a:t>
            </a:r>
            <a:r>
              <a:rPr lang="en-US" b="1" dirty="0" smtClean="0"/>
              <a:t>desire – </a:t>
            </a:r>
          </a:p>
          <a:p>
            <a:pPr lvl="1"/>
            <a:r>
              <a:rPr lang="en-US" b="1" dirty="0" smtClean="0"/>
              <a:t>Longing, compulsion, very strong desire</a:t>
            </a:r>
          </a:p>
          <a:p>
            <a:pPr lvl="1"/>
            <a:r>
              <a:rPr lang="en-US" b="1" dirty="0" smtClean="0"/>
              <a:t>You “walked in those shoes”</a:t>
            </a:r>
          </a:p>
          <a:p>
            <a:pPr lvl="1"/>
            <a:r>
              <a:rPr lang="en-US" b="1" dirty="0" smtClean="0"/>
              <a:t>You are no longer cold, indifferent</a:t>
            </a:r>
          </a:p>
          <a:p>
            <a:pPr lvl="1"/>
            <a:r>
              <a:rPr lang="en-US" b="1" dirty="0" smtClean="0"/>
              <a:t>You will be able to help others in that situation </a:t>
            </a:r>
          </a:p>
          <a:p>
            <a:pPr lvl="1"/>
            <a:r>
              <a:rPr lang="en-US" b="1" dirty="0" smtClean="0"/>
              <a:t>You LOOK for people to help, because you know</a:t>
            </a:r>
          </a:p>
          <a:p>
            <a:pPr lvl="1"/>
            <a:r>
              <a:rPr lang="en-US" b="1" dirty="0" smtClean="0"/>
              <a:t>Galatians 6:1-2</a:t>
            </a:r>
          </a:p>
          <a:p>
            <a:pPr lvl="1"/>
            <a:r>
              <a:rPr lang="en-US" b="1" dirty="0" smtClean="0"/>
              <a:t>2 Corinthians 1:4, 9-10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7 FRUITS OF REPENTANCE</a:t>
            </a:r>
            <a:endParaRPr lang="en-US" b="1" dirty="0"/>
          </a:p>
        </p:txBody>
      </p:sp>
      <p:sp>
        <p:nvSpPr>
          <p:cNvPr id="3" name="Content Placeholder 2"/>
          <p:cNvSpPr>
            <a:spLocks noGrp="1"/>
          </p:cNvSpPr>
          <p:nvPr>
            <p:ph idx="1"/>
          </p:nvPr>
        </p:nvSpPr>
        <p:spPr>
          <a:xfrm>
            <a:off x="457200" y="1600200"/>
            <a:ext cx="8229600" cy="4876800"/>
          </a:xfrm>
        </p:spPr>
        <p:txBody>
          <a:bodyPr/>
          <a:lstStyle/>
          <a:p>
            <a:r>
              <a:rPr lang="en-US" b="1" dirty="0" smtClean="0"/>
              <a:t>6. Zeal </a:t>
            </a:r>
            <a:r>
              <a:rPr lang="en-US" b="1" dirty="0" smtClean="0"/>
              <a:t>– </a:t>
            </a:r>
          </a:p>
          <a:p>
            <a:pPr lvl="1"/>
            <a:r>
              <a:rPr lang="en-US" b="1" dirty="0" smtClean="0"/>
              <a:t>Enthusiasm (</a:t>
            </a:r>
            <a:r>
              <a:rPr lang="en-US" b="1" dirty="0" err="1" smtClean="0"/>
              <a:t>fr</a:t>
            </a:r>
            <a:r>
              <a:rPr lang="en-US" b="1" dirty="0" smtClean="0"/>
              <a:t>. root: “God in us”)</a:t>
            </a:r>
          </a:p>
          <a:p>
            <a:pPr lvl="1"/>
            <a:r>
              <a:rPr lang="en-US" b="1" dirty="0" smtClean="0"/>
              <a:t>For serving God</a:t>
            </a:r>
          </a:p>
          <a:p>
            <a:pPr lvl="1"/>
            <a:r>
              <a:rPr lang="en-US" b="1" dirty="0" smtClean="0"/>
              <a:t>For the brethren</a:t>
            </a:r>
          </a:p>
          <a:p>
            <a:pPr lvl="1"/>
            <a:r>
              <a:rPr lang="en-US" b="1" dirty="0" smtClean="0"/>
              <a:t>For our fellow man</a:t>
            </a:r>
          </a:p>
          <a:p>
            <a:pPr lvl="1"/>
            <a:r>
              <a:rPr lang="en-US" b="1" dirty="0" smtClean="0"/>
              <a:t>Whereas before we looked for what pleased us, we now have the mind of Jesus and put others before us (Philippians 2:2-5)</a:t>
            </a:r>
          </a:p>
          <a:p>
            <a:pPr lvl="1"/>
            <a:r>
              <a:rPr lang="en-US" b="1" dirty="0" smtClean="0"/>
              <a:t>Remember Ephesus (Revelation 2:4)</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7 FRUITS OF REPENTANCE</a:t>
            </a:r>
            <a:endParaRPr lang="en-US" b="1" dirty="0"/>
          </a:p>
        </p:txBody>
      </p:sp>
      <p:sp>
        <p:nvSpPr>
          <p:cNvPr id="3" name="Content Placeholder 2"/>
          <p:cNvSpPr>
            <a:spLocks noGrp="1"/>
          </p:cNvSpPr>
          <p:nvPr>
            <p:ph idx="1"/>
          </p:nvPr>
        </p:nvSpPr>
        <p:spPr>
          <a:xfrm>
            <a:off x="457200" y="1600200"/>
            <a:ext cx="8229600" cy="5257800"/>
          </a:xfrm>
        </p:spPr>
        <p:txBody>
          <a:bodyPr>
            <a:normAutofit/>
          </a:bodyPr>
          <a:lstStyle/>
          <a:p>
            <a:r>
              <a:rPr lang="en-US" b="1" dirty="0" smtClean="0"/>
              <a:t>7. Vindication </a:t>
            </a:r>
            <a:r>
              <a:rPr lang="en-US" b="1" dirty="0" smtClean="0"/>
              <a:t>– evidence to justify a claim</a:t>
            </a:r>
          </a:p>
          <a:p>
            <a:pPr lvl="1"/>
            <a:r>
              <a:rPr lang="en-US" b="1" dirty="0" smtClean="0"/>
              <a:t>We now have a desire for the justice that comes from God</a:t>
            </a:r>
          </a:p>
          <a:p>
            <a:pPr lvl="1"/>
            <a:r>
              <a:rPr lang="en-US" b="1" dirty="0" smtClean="0"/>
              <a:t>We want to be constantly in God’s presence</a:t>
            </a:r>
          </a:p>
          <a:p>
            <a:pPr lvl="1"/>
            <a:r>
              <a:rPr lang="en-US" b="1" dirty="0" smtClean="0"/>
              <a:t>We want to be holy as He is holy (1 Peter 1:15-16)</a:t>
            </a:r>
          </a:p>
          <a:p>
            <a:pPr lvl="1"/>
            <a:r>
              <a:rPr lang="en-US" b="1" dirty="0" smtClean="0"/>
              <a:t>We are sensitive to get back on the “strait and narrow” when we start to stray</a:t>
            </a:r>
          </a:p>
          <a:p>
            <a:pPr lvl="1"/>
            <a:r>
              <a:rPr lang="en-US" b="1" dirty="0" smtClean="0"/>
              <a:t>We PROVE ourselves to have returned</a:t>
            </a:r>
          </a:p>
          <a:p>
            <a:pPr lvl="1"/>
            <a:r>
              <a:rPr lang="en-US" b="1" u="sng" dirty="0" smtClean="0"/>
              <a:t>AFTER</a:t>
            </a:r>
            <a:r>
              <a:rPr lang="en-US" b="1" dirty="0" smtClean="0"/>
              <a:t> this, comes being restored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Counterfeit Repentance</a:t>
            </a:r>
            <a:endParaRPr lang="en-US" b="1" dirty="0"/>
          </a:p>
        </p:txBody>
      </p:sp>
      <p:sp>
        <p:nvSpPr>
          <p:cNvPr id="3" name="Content Placeholder 2"/>
          <p:cNvSpPr>
            <a:spLocks noGrp="1"/>
          </p:cNvSpPr>
          <p:nvPr>
            <p:ph idx="1"/>
          </p:nvPr>
        </p:nvSpPr>
        <p:spPr>
          <a:xfrm>
            <a:off x="457200" y="1600200"/>
            <a:ext cx="8229600" cy="5257800"/>
          </a:xfrm>
        </p:spPr>
        <p:txBody>
          <a:bodyPr/>
          <a:lstStyle/>
          <a:p>
            <a:r>
              <a:rPr lang="en-US" b="1" dirty="0" smtClean="0"/>
              <a:t>Shift blame</a:t>
            </a:r>
          </a:p>
          <a:p>
            <a:pPr lvl="1"/>
            <a:r>
              <a:rPr lang="en-US" b="1" dirty="0" smtClean="0"/>
              <a:t>“I’m sorry, but you (they) did…”</a:t>
            </a:r>
          </a:p>
          <a:p>
            <a:pPr lvl="1"/>
            <a:r>
              <a:rPr lang="en-US" b="1" dirty="0" smtClean="0"/>
              <a:t>“I’m sorry, but you (they) didn’t…”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Counterfeit Repentance</a:t>
            </a:r>
            <a:endParaRPr lang="en-US" b="1" dirty="0"/>
          </a:p>
        </p:txBody>
      </p:sp>
      <p:sp>
        <p:nvSpPr>
          <p:cNvPr id="3" name="Content Placeholder 2"/>
          <p:cNvSpPr>
            <a:spLocks noGrp="1"/>
          </p:cNvSpPr>
          <p:nvPr>
            <p:ph idx="1"/>
          </p:nvPr>
        </p:nvSpPr>
        <p:spPr>
          <a:xfrm>
            <a:off x="457200" y="1600200"/>
            <a:ext cx="8229600" cy="5257800"/>
          </a:xfrm>
        </p:spPr>
        <p:txBody>
          <a:bodyPr/>
          <a:lstStyle/>
          <a:p>
            <a:r>
              <a:rPr lang="en-US" b="1" dirty="0" smtClean="0"/>
              <a:t>Shift blame</a:t>
            </a:r>
          </a:p>
          <a:p>
            <a:pPr lvl="1"/>
            <a:r>
              <a:rPr lang="en-US" b="1" dirty="0" smtClean="0"/>
              <a:t>“I’m sorry, but you (they) did…”</a:t>
            </a:r>
          </a:p>
          <a:p>
            <a:pPr lvl="1"/>
            <a:r>
              <a:rPr lang="en-US" b="1" dirty="0" smtClean="0"/>
              <a:t>“I’m sorry, but you (they) didn’t…”</a:t>
            </a:r>
          </a:p>
          <a:p>
            <a:r>
              <a:rPr lang="en-US" b="1" dirty="0" smtClean="0"/>
              <a:t>Hypothetical – “I’m sorry if…”</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Counterfeit Repentance</a:t>
            </a:r>
            <a:endParaRPr lang="en-US" b="1" dirty="0"/>
          </a:p>
        </p:txBody>
      </p:sp>
      <p:sp>
        <p:nvSpPr>
          <p:cNvPr id="3" name="Content Placeholder 2"/>
          <p:cNvSpPr>
            <a:spLocks noGrp="1"/>
          </p:cNvSpPr>
          <p:nvPr>
            <p:ph idx="1"/>
          </p:nvPr>
        </p:nvSpPr>
        <p:spPr>
          <a:xfrm>
            <a:off x="457200" y="1600200"/>
            <a:ext cx="8382000" cy="5257800"/>
          </a:xfrm>
        </p:spPr>
        <p:txBody>
          <a:bodyPr/>
          <a:lstStyle/>
          <a:p>
            <a:r>
              <a:rPr lang="en-US" b="1" dirty="0" smtClean="0"/>
              <a:t>Shift blame</a:t>
            </a:r>
          </a:p>
          <a:p>
            <a:pPr lvl="1"/>
            <a:r>
              <a:rPr lang="en-US" b="1" dirty="0" smtClean="0"/>
              <a:t>“I’m sorry, but you (they) did…”</a:t>
            </a:r>
          </a:p>
          <a:p>
            <a:pPr lvl="1"/>
            <a:r>
              <a:rPr lang="en-US" b="1" dirty="0" smtClean="0"/>
              <a:t>“I’m sorry, but you (they) didn’t…”</a:t>
            </a:r>
          </a:p>
          <a:p>
            <a:r>
              <a:rPr lang="en-US" b="1" dirty="0" smtClean="0"/>
              <a:t>Hypothetical – “I’m sorry if…”</a:t>
            </a:r>
          </a:p>
          <a:p>
            <a:r>
              <a:rPr lang="en-US" b="1" dirty="0" smtClean="0"/>
              <a:t>Minimizing – “I’m sorry, but at least I didn’t…”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Counterfeit Repentance</a:t>
            </a:r>
            <a:endParaRPr lang="en-US" b="1" dirty="0"/>
          </a:p>
        </p:txBody>
      </p:sp>
      <p:sp>
        <p:nvSpPr>
          <p:cNvPr id="3" name="Content Placeholder 2"/>
          <p:cNvSpPr>
            <a:spLocks noGrp="1"/>
          </p:cNvSpPr>
          <p:nvPr>
            <p:ph idx="1"/>
          </p:nvPr>
        </p:nvSpPr>
        <p:spPr>
          <a:xfrm>
            <a:off x="457200" y="1600200"/>
            <a:ext cx="8382000" cy="5257800"/>
          </a:xfrm>
        </p:spPr>
        <p:txBody>
          <a:bodyPr/>
          <a:lstStyle/>
          <a:p>
            <a:r>
              <a:rPr lang="en-US" b="1" dirty="0" smtClean="0"/>
              <a:t>Shift blame</a:t>
            </a:r>
          </a:p>
          <a:p>
            <a:pPr lvl="1"/>
            <a:r>
              <a:rPr lang="en-US" b="1" dirty="0" smtClean="0"/>
              <a:t>“I’m sorry, but you (they) did…”</a:t>
            </a:r>
          </a:p>
          <a:p>
            <a:pPr lvl="1"/>
            <a:r>
              <a:rPr lang="en-US" b="1" dirty="0" smtClean="0"/>
              <a:t>“I’m sorry, but you (they) didn’t…”</a:t>
            </a:r>
          </a:p>
          <a:p>
            <a:r>
              <a:rPr lang="en-US" b="1" dirty="0" smtClean="0"/>
              <a:t>Hypothetical – “I’m sorry if…”</a:t>
            </a:r>
          </a:p>
          <a:p>
            <a:r>
              <a:rPr lang="en-US" b="1" dirty="0" smtClean="0"/>
              <a:t>Minimizing – “I’m sorry, but at least I didn’t…”</a:t>
            </a:r>
          </a:p>
          <a:p>
            <a:r>
              <a:rPr lang="en-US" b="1" dirty="0" smtClean="0"/>
              <a:t>Explanation – “I’m sorry, but you have to understand…”</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Counterfeit Repentance</a:t>
            </a:r>
            <a:endParaRPr lang="en-US" b="1" dirty="0"/>
          </a:p>
        </p:txBody>
      </p:sp>
      <p:sp>
        <p:nvSpPr>
          <p:cNvPr id="3" name="Content Placeholder 2"/>
          <p:cNvSpPr>
            <a:spLocks noGrp="1"/>
          </p:cNvSpPr>
          <p:nvPr>
            <p:ph idx="1"/>
          </p:nvPr>
        </p:nvSpPr>
        <p:spPr>
          <a:xfrm>
            <a:off x="457200" y="1600200"/>
            <a:ext cx="8382000" cy="5257800"/>
          </a:xfrm>
        </p:spPr>
        <p:txBody>
          <a:bodyPr>
            <a:normAutofit/>
          </a:bodyPr>
          <a:lstStyle/>
          <a:p>
            <a:r>
              <a:rPr lang="en-US" b="1" dirty="0" smtClean="0"/>
              <a:t>Shift blame</a:t>
            </a:r>
          </a:p>
          <a:p>
            <a:pPr lvl="1"/>
            <a:r>
              <a:rPr lang="en-US" b="1" dirty="0" smtClean="0"/>
              <a:t>“I’m sorry, but you (they) did…”</a:t>
            </a:r>
          </a:p>
          <a:p>
            <a:pPr lvl="1"/>
            <a:r>
              <a:rPr lang="en-US" b="1" dirty="0" smtClean="0"/>
              <a:t>“I’m sorry, but you (they) didn’t…”</a:t>
            </a:r>
          </a:p>
          <a:p>
            <a:r>
              <a:rPr lang="en-US" b="1" dirty="0" smtClean="0"/>
              <a:t>Hypothetical – “I’m sorry if…”</a:t>
            </a:r>
          </a:p>
          <a:p>
            <a:r>
              <a:rPr lang="en-US" b="1" dirty="0" smtClean="0"/>
              <a:t>Minimizing – “I’m sorry, but at least I didn’t…”</a:t>
            </a:r>
          </a:p>
          <a:p>
            <a:r>
              <a:rPr lang="en-US" b="1" dirty="0" smtClean="0"/>
              <a:t>Explanation – “I’m sorry, but you have to understand…”</a:t>
            </a:r>
          </a:p>
          <a:p>
            <a:r>
              <a:rPr lang="en-US" b="1" dirty="0" smtClean="0"/>
              <a:t>Merely declaring – “I’m sorry you had to see that side of me.”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CONTEXT</a:t>
            </a:r>
            <a:endParaRPr lang="en-US" b="1" dirty="0"/>
          </a:p>
        </p:txBody>
      </p:sp>
      <p:sp>
        <p:nvSpPr>
          <p:cNvPr id="3" name="Content Placeholder 2"/>
          <p:cNvSpPr>
            <a:spLocks noGrp="1"/>
          </p:cNvSpPr>
          <p:nvPr>
            <p:ph idx="1"/>
          </p:nvPr>
        </p:nvSpPr>
        <p:spPr>
          <a:xfrm>
            <a:off x="457200" y="1600200"/>
            <a:ext cx="8229600" cy="5257800"/>
          </a:xfrm>
        </p:spPr>
        <p:txBody>
          <a:bodyPr>
            <a:normAutofit/>
          </a:bodyPr>
          <a:lstStyle/>
          <a:p>
            <a:r>
              <a:rPr lang="en-US" b="1" dirty="0" smtClean="0"/>
              <a:t>John the Baptist – forerunner of Jesus</a:t>
            </a:r>
          </a:p>
          <a:p>
            <a:r>
              <a:rPr lang="en-US" b="1" dirty="0" smtClean="0"/>
              <a:t>Many were going out to him – </a:t>
            </a:r>
          </a:p>
          <a:p>
            <a:pPr lvl="1"/>
            <a:r>
              <a:rPr lang="en-US" b="1" dirty="0" smtClean="0"/>
              <a:t>Sincere</a:t>
            </a:r>
          </a:p>
          <a:p>
            <a:pPr lvl="1"/>
            <a:r>
              <a:rPr lang="en-US" b="1" dirty="0" smtClean="0"/>
              <a:t>Insincere</a:t>
            </a:r>
          </a:p>
          <a:p>
            <a:r>
              <a:rPr lang="en-US" b="1" dirty="0" smtClean="0"/>
              <a:t>Luke 7:30 – Pharisees &amp; lawyers rejected John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b="1" dirty="0"/>
          </a:p>
        </p:txBody>
      </p:sp>
      <p:sp>
        <p:nvSpPr>
          <p:cNvPr id="3" name="Content Placeholder 2"/>
          <p:cNvSpPr>
            <a:spLocks noGrp="1"/>
          </p:cNvSpPr>
          <p:nvPr>
            <p:ph idx="1"/>
          </p:nvPr>
        </p:nvSpPr>
        <p:spPr/>
        <p:txBody>
          <a:bodyPr/>
          <a:lstStyle/>
          <a:p>
            <a:r>
              <a:rPr lang="en-US" b="1" dirty="0" smtClean="0"/>
              <a:t>Repentance is necessary for the forgiveness of sins</a:t>
            </a:r>
          </a:p>
          <a:p>
            <a:pPr lvl="1"/>
            <a:r>
              <a:rPr lang="en-US" b="1" dirty="0" smtClean="0"/>
              <a:t>When becoming a Christian</a:t>
            </a:r>
          </a:p>
          <a:p>
            <a:pPr lvl="1"/>
            <a:r>
              <a:rPr lang="en-US" b="1" dirty="0" smtClean="0"/>
              <a:t>After you’re a Christian and have sinned </a:t>
            </a:r>
          </a:p>
          <a:p>
            <a:r>
              <a:rPr lang="en-US" b="1" dirty="0" smtClean="0"/>
              <a:t>Many things may pass themselves off as repentance (but, they’re not)</a:t>
            </a:r>
          </a:p>
          <a:p>
            <a:r>
              <a:rPr lang="en-US" b="1" dirty="0" smtClean="0"/>
              <a:t>Scriptural repentance brings forth fruits that are easily recognized</a:t>
            </a:r>
            <a:endParaRPr lang="en-US"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0" y="274638"/>
            <a:ext cx="9144000" cy="1143000"/>
          </a:xfrm>
        </p:spPr>
        <p:txBody>
          <a:bodyPr>
            <a:noAutofit/>
          </a:bodyPr>
          <a:lstStyle/>
          <a:p>
            <a:r>
              <a:rPr lang="en-US" sz="7200" b="1" dirty="0" smtClean="0"/>
              <a:t>Are </a:t>
            </a:r>
            <a:r>
              <a:rPr lang="en-US" sz="7200" b="1" u="sng" dirty="0" smtClean="0"/>
              <a:t>YOU</a:t>
            </a:r>
            <a:r>
              <a:rPr lang="en-US" sz="7200" b="1" dirty="0" smtClean="0"/>
              <a:t> a Christian?</a:t>
            </a:r>
          </a:p>
        </p:txBody>
      </p:sp>
      <p:sp>
        <p:nvSpPr>
          <p:cNvPr id="59395" name="Content Placeholder 3"/>
          <p:cNvSpPr>
            <a:spLocks noGrp="1"/>
          </p:cNvSpPr>
          <p:nvPr>
            <p:ph sz="half" idx="1"/>
          </p:nvPr>
        </p:nvSpPr>
        <p:spPr/>
        <p:txBody>
          <a:bodyPr>
            <a:normAutofit/>
          </a:bodyPr>
          <a:lstStyle/>
          <a:p>
            <a:r>
              <a:rPr lang="en-US" sz="4000" b="1" dirty="0" smtClean="0"/>
              <a:t>Hear</a:t>
            </a:r>
          </a:p>
          <a:p>
            <a:r>
              <a:rPr lang="en-US" sz="4000" b="1" dirty="0" smtClean="0"/>
              <a:t>Believe</a:t>
            </a:r>
          </a:p>
          <a:p>
            <a:r>
              <a:rPr lang="en-US" sz="4000" b="1" dirty="0" smtClean="0"/>
              <a:t>Repent</a:t>
            </a:r>
          </a:p>
          <a:p>
            <a:r>
              <a:rPr lang="en-US" sz="4000" b="1" dirty="0" smtClean="0"/>
              <a:t>Confess</a:t>
            </a:r>
          </a:p>
          <a:p>
            <a:r>
              <a:rPr lang="en-US" sz="4000" b="1" dirty="0" smtClean="0"/>
              <a:t>Be Baptized</a:t>
            </a:r>
          </a:p>
          <a:p>
            <a:r>
              <a:rPr lang="en-US" sz="3400" b="1" dirty="0" smtClean="0"/>
              <a:t>Continue Faithfully</a:t>
            </a:r>
          </a:p>
        </p:txBody>
      </p:sp>
      <p:sp>
        <p:nvSpPr>
          <p:cNvPr id="59396" name="Content Placeholder 4"/>
          <p:cNvSpPr>
            <a:spLocks noGrp="1"/>
          </p:cNvSpPr>
          <p:nvPr>
            <p:ph sz="half" idx="2"/>
          </p:nvPr>
        </p:nvSpPr>
        <p:spPr/>
        <p:txBody>
          <a:bodyPr>
            <a:normAutofit/>
          </a:bodyPr>
          <a:lstStyle/>
          <a:p>
            <a:r>
              <a:rPr lang="en-US" sz="4000" b="1" dirty="0" smtClean="0"/>
              <a:t>Romans 10:17</a:t>
            </a:r>
          </a:p>
          <a:p>
            <a:r>
              <a:rPr lang="en-US" sz="4000" b="1" dirty="0" smtClean="0"/>
              <a:t>Mark 16:16</a:t>
            </a:r>
          </a:p>
          <a:p>
            <a:r>
              <a:rPr lang="en-US" sz="4000" b="1" dirty="0" smtClean="0"/>
              <a:t>Acts 2:38</a:t>
            </a:r>
          </a:p>
          <a:p>
            <a:r>
              <a:rPr lang="en-US" sz="4000" b="1" dirty="0" smtClean="0"/>
              <a:t>Acts 22:16</a:t>
            </a:r>
          </a:p>
          <a:p>
            <a:r>
              <a:rPr lang="en-US" sz="4000" b="1" dirty="0" smtClean="0"/>
              <a:t>Mark 16:16</a:t>
            </a:r>
          </a:p>
          <a:p>
            <a:r>
              <a:rPr lang="en-US" sz="4000" b="1" dirty="0" smtClean="0"/>
              <a:t>Hebrews 10:38</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CONTEXT</a:t>
            </a:r>
            <a:endParaRPr lang="en-US" b="1" dirty="0"/>
          </a:p>
        </p:txBody>
      </p:sp>
      <p:sp>
        <p:nvSpPr>
          <p:cNvPr id="3" name="Content Placeholder 2"/>
          <p:cNvSpPr>
            <a:spLocks noGrp="1"/>
          </p:cNvSpPr>
          <p:nvPr>
            <p:ph idx="1"/>
          </p:nvPr>
        </p:nvSpPr>
        <p:spPr>
          <a:xfrm>
            <a:off x="457200" y="1600200"/>
            <a:ext cx="8229600" cy="5257800"/>
          </a:xfrm>
        </p:spPr>
        <p:txBody>
          <a:bodyPr>
            <a:normAutofit/>
          </a:bodyPr>
          <a:lstStyle/>
          <a:p>
            <a:r>
              <a:rPr lang="en-US" b="1" dirty="0" smtClean="0"/>
              <a:t>John takes away their notion that God is in some way limited to using only them (the “Chosen People”) </a:t>
            </a:r>
          </a:p>
          <a:p>
            <a:r>
              <a:rPr lang="en-US" b="1" dirty="0" smtClean="0"/>
              <a:t>Everyone needs to bring forth fruits of repentance (notice Acts 26:20)</a:t>
            </a:r>
          </a:p>
          <a:p>
            <a:pPr lvl="1"/>
            <a:r>
              <a:rPr lang="en-US" b="1" dirty="0" smtClean="0"/>
              <a:t>Jews</a:t>
            </a:r>
          </a:p>
          <a:p>
            <a:pPr lvl="1"/>
            <a:r>
              <a:rPr lang="en-US" b="1" dirty="0" smtClean="0"/>
              <a:t>Gentiles</a:t>
            </a:r>
          </a:p>
          <a:p>
            <a:pPr lvl="1"/>
            <a:r>
              <a:rPr lang="en-US" b="1" dirty="0" smtClean="0"/>
              <a:t>Christians (2 Corinthians 7:10)</a:t>
            </a: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a:xfrm>
            <a:off x="457200" y="1600200"/>
            <a:ext cx="8229600" cy="5257800"/>
          </a:xfrm>
        </p:spPr>
        <p:txBody>
          <a:bodyPr>
            <a:normAutofit/>
          </a:bodyPr>
          <a:lstStyle/>
          <a:p>
            <a:r>
              <a:rPr lang="en-US" b="1" dirty="0" smtClean="0"/>
              <a:t>Many, even today, still associate repentance primarily with John the Baptist</a:t>
            </a:r>
          </a:p>
          <a:p>
            <a:r>
              <a:rPr lang="en-US" b="1" dirty="0" smtClean="0"/>
              <a:t>Repentance is needed for </a:t>
            </a:r>
            <a:r>
              <a:rPr lang="en-US" b="1" u="sng" dirty="0" smtClean="0"/>
              <a:t>ANY</a:t>
            </a:r>
            <a:r>
              <a:rPr lang="en-US" b="1" dirty="0" smtClean="0"/>
              <a:t> kind of forgiveness</a:t>
            </a:r>
          </a:p>
          <a:p>
            <a:pPr lvl="1"/>
            <a:r>
              <a:rPr lang="en-US" b="1" dirty="0" smtClean="0"/>
              <a:t>Before baptism</a:t>
            </a:r>
          </a:p>
          <a:p>
            <a:pPr lvl="1"/>
            <a:r>
              <a:rPr lang="en-US" b="1" dirty="0" smtClean="0"/>
              <a:t>After baptism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a:xfrm>
            <a:off x="457200" y="1600200"/>
            <a:ext cx="8229600" cy="5257800"/>
          </a:xfrm>
        </p:spPr>
        <p:txBody>
          <a:bodyPr>
            <a:normAutofit/>
          </a:bodyPr>
          <a:lstStyle/>
          <a:p>
            <a:r>
              <a:rPr lang="en-US" b="1" dirty="0" smtClean="0"/>
              <a:t>Repentance – (</a:t>
            </a:r>
            <a:r>
              <a:rPr lang="en-US" b="1" dirty="0" err="1" smtClean="0"/>
              <a:t>Metanoia</a:t>
            </a:r>
            <a:r>
              <a:rPr lang="en-US" b="1" dirty="0" smtClean="0"/>
              <a:t>) – from:</a:t>
            </a:r>
          </a:p>
          <a:p>
            <a:pPr lvl="1"/>
            <a:r>
              <a:rPr lang="en-US" b="1" dirty="0" smtClean="0"/>
              <a:t>“meta” (after) + </a:t>
            </a:r>
          </a:p>
          <a:p>
            <a:pPr lvl="1"/>
            <a:r>
              <a:rPr lang="en-US" b="1" dirty="0" smtClean="0"/>
              <a:t>“</a:t>
            </a:r>
            <a:r>
              <a:rPr lang="en-US" b="1" dirty="0" err="1" smtClean="0"/>
              <a:t>noeo</a:t>
            </a:r>
            <a:r>
              <a:rPr lang="en-US" b="1" dirty="0" smtClean="0"/>
              <a:t>” (think, perceive) </a:t>
            </a:r>
          </a:p>
          <a:p>
            <a:r>
              <a:rPr lang="en-US" b="1" dirty="0" smtClean="0"/>
              <a:t>2 Corinthians 7:10 – </a:t>
            </a:r>
          </a:p>
          <a:p>
            <a:pPr lvl="1"/>
            <a:r>
              <a:rPr lang="en-US" b="1" dirty="0" smtClean="0"/>
              <a:t>“For </a:t>
            </a:r>
            <a:r>
              <a:rPr lang="en-US" b="1" u="sng" dirty="0" smtClean="0"/>
              <a:t>godly</a:t>
            </a:r>
            <a:r>
              <a:rPr lang="en-US" b="1" dirty="0" smtClean="0"/>
              <a:t> sorrow produces a repentance w/o regret, leading to salvation…”</a:t>
            </a:r>
          </a:p>
          <a:p>
            <a:pPr lvl="1"/>
            <a:r>
              <a:rPr lang="en-US" b="1" dirty="0" smtClean="0"/>
              <a:t>Notice Acts 11:18</a:t>
            </a: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FRUITS OF REPENTANCE</a:t>
            </a:r>
            <a:endParaRPr lang="en-US" b="1" dirty="0"/>
          </a:p>
        </p:txBody>
      </p:sp>
      <p:sp>
        <p:nvSpPr>
          <p:cNvPr id="3" name="Content Placeholder 2"/>
          <p:cNvSpPr>
            <a:spLocks noGrp="1"/>
          </p:cNvSpPr>
          <p:nvPr>
            <p:ph idx="1"/>
          </p:nvPr>
        </p:nvSpPr>
        <p:spPr>
          <a:xfrm>
            <a:off x="152400" y="1600200"/>
            <a:ext cx="8839200" cy="5257800"/>
          </a:xfrm>
        </p:spPr>
        <p:txBody>
          <a:bodyPr>
            <a:normAutofit/>
          </a:bodyPr>
          <a:lstStyle/>
          <a:p>
            <a:r>
              <a:rPr lang="en-US" sz="3600" b="1" dirty="0" smtClean="0"/>
              <a:t>2 Corinthians 7:11</a:t>
            </a:r>
          </a:p>
          <a:p>
            <a:pPr>
              <a:buNone/>
            </a:pPr>
            <a:r>
              <a:rPr lang="en-US" sz="3600" dirty="0" smtClean="0"/>
              <a:t>	</a:t>
            </a:r>
            <a:r>
              <a:rPr lang="en-US" sz="3600" b="1" dirty="0" smtClean="0"/>
              <a:t>"For observe this very thing, that you sorrowed in a godly manner: What diligence it produced in you, what clearing of yourselves, what indignation, what fear, what vehement desire, what zeal, what vindication! In all things you proved yourselves to be clear in this matter.“ 		</a:t>
            </a:r>
            <a:r>
              <a:rPr lang="en-US" sz="3600" dirty="0" smtClean="0"/>
              <a:t>							</a:t>
            </a:r>
            <a:r>
              <a:rPr lang="en-US" sz="3600" b="1" dirty="0" smtClean="0"/>
              <a:t> - NKJV</a:t>
            </a:r>
            <a:endParaRPr lang="en-US" sz="36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7 FRUITS OF REPENTANCE</a:t>
            </a:r>
            <a:endParaRPr lang="en-US" b="1" dirty="0"/>
          </a:p>
        </p:txBody>
      </p:sp>
      <p:sp>
        <p:nvSpPr>
          <p:cNvPr id="3" name="Content Placeholder 2"/>
          <p:cNvSpPr>
            <a:spLocks noGrp="1"/>
          </p:cNvSpPr>
          <p:nvPr>
            <p:ph idx="1"/>
          </p:nvPr>
        </p:nvSpPr>
        <p:spPr/>
        <p:txBody>
          <a:bodyPr/>
          <a:lstStyle/>
          <a:p>
            <a:pPr marL="514350" indent="-514350">
              <a:buFont typeface="+mj-lt"/>
              <a:buAutoNum type="arabicPeriod"/>
            </a:pPr>
            <a:r>
              <a:rPr lang="en-US" b="1" dirty="0" smtClean="0"/>
              <a:t>Diligence – Being careful, on the lookout</a:t>
            </a:r>
          </a:p>
          <a:p>
            <a:pPr marL="514350" indent="-514350">
              <a:buFont typeface="+mj-lt"/>
              <a:buAutoNum type="arabicPeriod"/>
            </a:pPr>
            <a:r>
              <a:rPr lang="en-US" b="1" dirty="0" smtClean="0"/>
              <a:t>A clearing of yourself</a:t>
            </a:r>
          </a:p>
          <a:p>
            <a:pPr marL="514350" indent="-514350">
              <a:buFont typeface="+mj-lt"/>
              <a:buAutoNum type="arabicPeriod"/>
            </a:pPr>
            <a:r>
              <a:rPr lang="en-US" b="1" dirty="0" smtClean="0"/>
              <a:t>Indignation – a new concern</a:t>
            </a:r>
          </a:p>
          <a:p>
            <a:pPr marL="514350" indent="-514350">
              <a:buFont typeface="+mj-lt"/>
              <a:buAutoNum type="arabicPeriod"/>
            </a:pPr>
            <a:r>
              <a:rPr lang="en-US" b="1" dirty="0" smtClean="0"/>
              <a:t>Fear</a:t>
            </a:r>
          </a:p>
          <a:p>
            <a:pPr marL="514350" indent="-514350">
              <a:buFont typeface="+mj-lt"/>
              <a:buAutoNum type="arabicPeriod"/>
            </a:pPr>
            <a:r>
              <a:rPr lang="en-US" b="1" dirty="0" smtClean="0"/>
              <a:t>Vehement desire</a:t>
            </a:r>
          </a:p>
          <a:p>
            <a:pPr marL="514350" indent="-514350">
              <a:buFont typeface="+mj-lt"/>
              <a:buAutoNum type="arabicPeriod"/>
            </a:pPr>
            <a:r>
              <a:rPr lang="en-US" b="1" dirty="0" smtClean="0"/>
              <a:t>Zeal</a:t>
            </a:r>
          </a:p>
          <a:p>
            <a:pPr marL="514350" indent="-514350">
              <a:buFont typeface="+mj-lt"/>
              <a:buAutoNum type="arabicPeriod"/>
            </a:pPr>
            <a:r>
              <a:rPr lang="en-US" b="1" dirty="0" smtClean="0"/>
              <a:t>Vindication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7 FRUITS OF REPENTANCE</a:t>
            </a:r>
            <a:endParaRPr lang="en-US" b="1" dirty="0"/>
          </a:p>
        </p:txBody>
      </p:sp>
      <p:sp>
        <p:nvSpPr>
          <p:cNvPr id="3" name="Content Placeholder 2"/>
          <p:cNvSpPr>
            <a:spLocks noGrp="1"/>
          </p:cNvSpPr>
          <p:nvPr>
            <p:ph idx="1"/>
          </p:nvPr>
        </p:nvSpPr>
        <p:spPr/>
        <p:txBody>
          <a:bodyPr/>
          <a:lstStyle/>
          <a:p>
            <a:r>
              <a:rPr lang="en-US" b="1" dirty="0" smtClean="0"/>
              <a:t>1. Diligence – Being careful, on the lookout</a:t>
            </a:r>
          </a:p>
          <a:p>
            <a:pPr lvl="1"/>
            <a:r>
              <a:rPr lang="en-US" b="1" dirty="0" smtClean="0"/>
              <a:t>Carelessness gets you </a:t>
            </a:r>
            <a:r>
              <a:rPr lang="en-US" b="1" u="sng" dirty="0" smtClean="0"/>
              <a:t>into</a:t>
            </a:r>
            <a:r>
              <a:rPr lang="en-US" b="1" dirty="0" smtClean="0"/>
              <a:t> sin</a:t>
            </a:r>
          </a:p>
          <a:p>
            <a:pPr lvl="1"/>
            <a:r>
              <a:rPr lang="en-US" b="1" dirty="0" smtClean="0"/>
              <a:t>Not heeding warnings</a:t>
            </a:r>
          </a:p>
          <a:p>
            <a:pPr lvl="1"/>
            <a:r>
              <a:rPr lang="en-US" b="1" dirty="0" smtClean="0"/>
              <a:t>You’ve been “burned” by sin; now you watch out</a:t>
            </a:r>
          </a:p>
          <a:p>
            <a:pPr lvl="1"/>
            <a:r>
              <a:rPr lang="en-US" b="1" dirty="0" smtClean="0"/>
              <a:t>Wisdom &amp; humility now </a:t>
            </a:r>
          </a:p>
          <a:p>
            <a:pPr lvl="1"/>
            <a:r>
              <a:rPr lang="en-US" b="1" dirty="0" smtClean="0"/>
              <a:t>Starts in the heart and mind</a:t>
            </a:r>
          </a:p>
          <a:p>
            <a:pPr lvl="1"/>
            <a:r>
              <a:rPr lang="en-US" b="1" dirty="0" smtClean="0"/>
              <a:t>Stay away from the gray areas/ the fence</a:t>
            </a:r>
          </a:p>
          <a:p>
            <a:pPr lvl="1"/>
            <a:r>
              <a:rPr lang="en-US" b="1" dirty="0" smtClean="0"/>
              <a:t>Romans 13:14 – Make no provision for the flesh</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7 FRUITS OF REPENTANCE</a:t>
            </a:r>
            <a:endParaRPr lang="en-US" b="1" dirty="0"/>
          </a:p>
        </p:txBody>
      </p:sp>
      <p:sp>
        <p:nvSpPr>
          <p:cNvPr id="3" name="Content Placeholder 2"/>
          <p:cNvSpPr>
            <a:spLocks noGrp="1"/>
          </p:cNvSpPr>
          <p:nvPr>
            <p:ph idx="1"/>
          </p:nvPr>
        </p:nvSpPr>
        <p:spPr>
          <a:xfrm>
            <a:off x="457200" y="1600200"/>
            <a:ext cx="8229600" cy="5029200"/>
          </a:xfrm>
        </p:spPr>
        <p:txBody>
          <a:bodyPr/>
          <a:lstStyle/>
          <a:p>
            <a:r>
              <a:rPr lang="en-US" b="1" dirty="0" smtClean="0"/>
              <a:t>2. A clearing of yourselves – </a:t>
            </a:r>
          </a:p>
          <a:p>
            <a:pPr lvl="1"/>
            <a:r>
              <a:rPr lang="en-US" b="1" dirty="0" smtClean="0"/>
              <a:t>Repentance brings a clearing/cleansing</a:t>
            </a:r>
          </a:p>
          <a:p>
            <a:pPr lvl="1"/>
            <a:r>
              <a:rPr lang="en-US" b="1" dirty="0" smtClean="0"/>
              <a:t>Time has many benefits for us, but it, by itself,  has no power to clean you (“But, that was a long time ago.”)</a:t>
            </a:r>
          </a:p>
          <a:p>
            <a:pPr lvl="1"/>
            <a:r>
              <a:rPr lang="en-US" b="1" dirty="0" smtClean="0"/>
              <a:t>Changing your situation cannot cleanse you, either (“I’m no longer married to my 3</a:t>
            </a:r>
            <a:r>
              <a:rPr lang="en-US" b="1" baseline="30000" dirty="0" smtClean="0"/>
              <a:t>rd</a:t>
            </a:r>
            <a:r>
              <a:rPr lang="en-US" b="1" dirty="0" smtClean="0"/>
              <a:t> spouse.”)</a:t>
            </a:r>
          </a:p>
          <a:p>
            <a:pPr lvl="1"/>
            <a:r>
              <a:rPr lang="en-US" b="1" dirty="0" smtClean="0"/>
              <a:t>We don’t deny or excuse or justify</a:t>
            </a:r>
          </a:p>
          <a:p>
            <a:pPr lvl="1"/>
            <a:r>
              <a:rPr lang="en-US" b="1" dirty="0" smtClean="0"/>
              <a:t>We confess and repent to be cleared</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457</TotalTime>
  <Words>950</Words>
  <Application>Microsoft Office PowerPoint</Application>
  <PresentationFormat>On-screen Show (4:3)</PresentationFormat>
  <Paragraphs>144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Bringing Forth Fruits of Repentance</vt:lpstr>
      <vt:lpstr>CONTEXT</vt:lpstr>
      <vt:lpstr>CONTEXT</vt:lpstr>
      <vt:lpstr>INTRODUCTION</vt:lpstr>
      <vt:lpstr>INTRODUCTION</vt:lpstr>
      <vt:lpstr>FRUITS OF REPENTANCE</vt:lpstr>
      <vt:lpstr>7 FRUITS OF REPENTANCE</vt:lpstr>
      <vt:lpstr>7 FRUITS OF REPENTANCE</vt:lpstr>
      <vt:lpstr>7 FRUITS OF REPENTANCE</vt:lpstr>
      <vt:lpstr>7 FRUITS OF REPENTANCE</vt:lpstr>
      <vt:lpstr>7 FRUITS OF REPENTANCE</vt:lpstr>
      <vt:lpstr>7 FRUITS OF REPENTANCE</vt:lpstr>
      <vt:lpstr>7 FRUITS OF REPENTANCE</vt:lpstr>
      <vt:lpstr>7 FRUITS OF REPENTANCE</vt:lpstr>
      <vt:lpstr>Counterfeit Repentance</vt:lpstr>
      <vt:lpstr>Counterfeit Repentance</vt:lpstr>
      <vt:lpstr>Counterfeit Repentance</vt:lpstr>
      <vt:lpstr>Counterfeit Repentance</vt:lpstr>
      <vt:lpstr>Counterfeit Repentance</vt:lpstr>
      <vt:lpstr>CONCLUSION</vt:lpstr>
      <vt:lpstr>Are YOU a Christian?</vt:lpstr>
    </vt:vector>
  </TitlesOfParts>
  <Company>Golden Surfer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Fruits of Repentance</dc:title>
  <dc:creator>Reynaldo Rodriguez</dc:creator>
  <cp:lastModifiedBy>Pili</cp:lastModifiedBy>
  <cp:revision>50</cp:revision>
  <dcterms:created xsi:type="dcterms:W3CDTF">2010-01-07T14:03:34Z</dcterms:created>
  <dcterms:modified xsi:type="dcterms:W3CDTF">2016-02-14T13:13:21Z</dcterms:modified>
</cp:coreProperties>
</file>