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8" r:id="rId5"/>
    <p:sldId id="267" r:id="rId6"/>
    <p:sldId id="278" r:id="rId7"/>
    <p:sldId id="280" r:id="rId8"/>
    <p:sldId id="262" r:id="rId9"/>
    <p:sldId id="275" r:id="rId10"/>
    <p:sldId id="289" r:id="rId11"/>
    <p:sldId id="282" r:id="rId12"/>
    <p:sldId id="281" r:id="rId13"/>
    <p:sldId id="283" r:id="rId14"/>
    <p:sldId id="285" r:id="rId15"/>
    <p:sldId id="284" r:id="rId16"/>
    <p:sldId id="271" r:id="rId17"/>
    <p:sldId id="290" r:id="rId18"/>
    <p:sldId id="286" r:id="rId19"/>
    <p:sldId id="287" r:id="rId20"/>
    <p:sldId id="258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b="1" dirty="0" smtClean="0"/>
              <a:t>The 6 Days of Creation</a:t>
            </a:r>
            <a:endParaRPr lang="en-US" b="1" dirty="0"/>
          </a:p>
        </p:txBody>
      </p:sp>
      <p:pic>
        <p:nvPicPr>
          <p:cNvPr id="4" name="Picture 3" descr="6-day-cre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966"/>
            <a:ext cx="9144000" cy="692993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381000"/>
            <a:ext cx="20574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Part 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Genesis 1:1, 31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Science DOES NOT contradict God</a:t>
            </a:r>
          </a:p>
          <a:p>
            <a:pPr lvl="1"/>
            <a:r>
              <a:rPr lang="en-US" b="1" dirty="0" smtClean="0"/>
              <a:t>Not either/or</a:t>
            </a:r>
          </a:p>
          <a:p>
            <a:pPr lvl="1"/>
            <a:r>
              <a:rPr lang="en-US" b="1" dirty="0" smtClean="0"/>
              <a:t>Science = “knowledge” (</a:t>
            </a:r>
            <a:r>
              <a:rPr lang="en-US" b="1" dirty="0" smtClean="0"/>
              <a:t>man’s)</a:t>
            </a:r>
          </a:p>
          <a:p>
            <a:pPr lvl="1"/>
            <a:r>
              <a:rPr lang="en-US" b="1" dirty="0" smtClean="0"/>
              <a:t>Def. – the intellectual/practical </a:t>
            </a:r>
            <a:r>
              <a:rPr lang="en-US" b="1" dirty="0" smtClean="0"/>
              <a:t>activity encompassing the systematic study of the structure and behavior of the physical and natural world through observation and experiment.</a:t>
            </a:r>
            <a:endParaRPr lang="en-US" b="1" dirty="0" smtClean="0"/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cience helps us understand HOW/WHY things happen, </a:t>
            </a:r>
            <a:r>
              <a:rPr lang="en-US" b="1" u="sng" dirty="0" smtClean="0"/>
              <a:t>not</a:t>
            </a:r>
            <a:r>
              <a:rPr lang="en-US" b="1" dirty="0" smtClean="0"/>
              <a:t> first causes</a:t>
            </a:r>
          </a:p>
          <a:p>
            <a:pPr lvl="1"/>
            <a:r>
              <a:rPr lang="en-US" b="1" dirty="0" smtClean="0"/>
              <a:t>Some scientists make the leap to theology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Scientists who believed in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s-PR" b="1" dirty="0" smtClean="0"/>
              <a:t>Nicholas </a:t>
            </a:r>
            <a:r>
              <a:rPr lang="es-PR" b="1" dirty="0" err="1" smtClean="0"/>
              <a:t>Copernicus</a:t>
            </a:r>
            <a:r>
              <a:rPr lang="es-PR" b="1" dirty="0" smtClean="0"/>
              <a:t> (1473-1543</a:t>
            </a:r>
            <a:r>
              <a:rPr lang="es-PR" b="1" dirty="0" smtClean="0"/>
              <a:t>)</a:t>
            </a:r>
          </a:p>
          <a:p>
            <a:pPr lvl="1"/>
            <a:r>
              <a:rPr lang="en-US" b="1" dirty="0" smtClean="0"/>
              <a:t>First mathematically based sun-centered model</a:t>
            </a:r>
            <a:endParaRPr lang="es-PR" b="1" dirty="0" smtClean="0"/>
          </a:p>
          <a:p>
            <a:r>
              <a:rPr lang="es-PR" b="1" dirty="0" smtClean="0"/>
              <a:t>Sir Francis </a:t>
            </a:r>
            <a:r>
              <a:rPr lang="es-PR" b="1" dirty="0" err="1" smtClean="0"/>
              <a:t>Bacon</a:t>
            </a:r>
            <a:r>
              <a:rPr lang="es-PR" b="1" dirty="0" smtClean="0"/>
              <a:t> (1561-1627</a:t>
            </a:r>
            <a:r>
              <a:rPr lang="es-PR" b="1" dirty="0" smtClean="0"/>
              <a:t>)</a:t>
            </a:r>
          </a:p>
          <a:p>
            <a:pPr lvl="1"/>
            <a:r>
              <a:rPr lang="en-US" b="1" dirty="0" smtClean="0"/>
              <a:t>“…</a:t>
            </a:r>
            <a:r>
              <a:rPr lang="en-US" b="1" dirty="0" smtClean="0"/>
              <a:t>depth in philosophy </a:t>
            </a:r>
            <a:r>
              <a:rPr lang="en-US" b="1" dirty="0" smtClean="0"/>
              <a:t>brings </a:t>
            </a:r>
            <a:r>
              <a:rPr lang="en-US" b="1" dirty="0" smtClean="0"/>
              <a:t>men's </a:t>
            </a:r>
            <a:r>
              <a:rPr lang="en-US" b="1" dirty="0" smtClean="0"/>
              <a:t>minds…to religion…”</a:t>
            </a:r>
            <a:endParaRPr lang="es-PR" b="1" dirty="0" smtClean="0"/>
          </a:p>
          <a:p>
            <a:r>
              <a:rPr lang="es-PR" b="1" dirty="0" smtClean="0"/>
              <a:t>Johannes </a:t>
            </a:r>
            <a:r>
              <a:rPr lang="es-PR" b="1" dirty="0" err="1" smtClean="0"/>
              <a:t>Kepler</a:t>
            </a:r>
            <a:r>
              <a:rPr lang="es-PR" b="1" dirty="0" smtClean="0"/>
              <a:t> (1571-1630</a:t>
            </a:r>
            <a:r>
              <a:rPr lang="es-PR" b="1" dirty="0" smtClean="0"/>
              <a:t>)-</a:t>
            </a:r>
            <a:r>
              <a:rPr lang="es-PR" b="1" dirty="0" err="1" smtClean="0"/>
              <a:t>math</a:t>
            </a:r>
            <a:r>
              <a:rPr lang="es-PR" b="1" dirty="0" smtClean="0"/>
              <a:t>/</a:t>
            </a:r>
            <a:r>
              <a:rPr lang="es-PR" b="1" dirty="0" err="1" smtClean="0"/>
              <a:t>astronomy</a:t>
            </a:r>
            <a:endParaRPr lang="es-PR" b="1" dirty="0" smtClean="0"/>
          </a:p>
          <a:p>
            <a:r>
              <a:rPr lang="es-PR" b="1" dirty="0" smtClean="0"/>
              <a:t>Galileo </a:t>
            </a:r>
            <a:r>
              <a:rPr lang="es-PR" b="1" dirty="0" smtClean="0"/>
              <a:t>Galilei (1564-1642</a:t>
            </a:r>
            <a:r>
              <a:rPr lang="es-PR" b="1" dirty="0" smtClean="0"/>
              <a:t>) - ”</a:t>
            </a:r>
            <a:r>
              <a:rPr lang="es-PR" b="1" dirty="0" err="1" smtClean="0"/>
              <a:t>Bible</a:t>
            </a:r>
            <a:r>
              <a:rPr lang="es-PR" b="1" dirty="0" smtClean="0"/>
              <a:t> </a:t>
            </a:r>
            <a:r>
              <a:rPr lang="es-PR" b="1" dirty="0" err="1" smtClean="0"/>
              <a:t>cannot</a:t>
            </a:r>
            <a:r>
              <a:rPr lang="es-PR" b="1" dirty="0" smtClean="0"/>
              <a:t> </a:t>
            </a:r>
            <a:r>
              <a:rPr lang="es-PR" b="1" dirty="0" err="1" smtClean="0"/>
              <a:t>err</a:t>
            </a:r>
            <a:r>
              <a:rPr lang="es-PR" b="1" dirty="0" smtClean="0"/>
              <a:t>.”</a:t>
            </a:r>
          </a:p>
          <a:p>
            <a:r>
              <a:rPr lang="es-PR" b="1" dirty="0" smtClean="0"/>
              <a:t>Isaac Newton (1642-1727</a:t>
            </a:r>
            <a:r>
              <a:rPr lang="es-PR" b="1" dirty="0" smtClean="0"/>
              <a:t>) - ”</a:t>
            </a:r>
            <a:r>
              <a:rPr lang="es-PR" b="1" dirty="0" err="1" smtClean="0"/>
              <a:t>God</a:t>
            </a:r>
            <a:r>
              <a:rPr lang="es-PR" b="1" dirty="0" smtClean="0"/>
              <a:t> </a:t>
            </a:r>
            <a:r>
              <a:rPr lang="es-PR" b="1" dirty="0" err="1" smtClean="0"/>
              <a:t>essential</a:t>
            </a:r>
            <a:r>
              <a:rPr lang="es-PR" b="1" dirty="0" smtClean="0"/>
              <a:t>…”</a:t>
            </a:r>
            <a:endParaRPr lang="en-US" b="1" dirty="0" smtClean="0"/>
          </a:p>
          <a:p>
            <a:r>
              <a:rPr lang="es-PR" b="1" dirty="0" smtClean="0"/>
              <a:t>Albert Einstein (1879-1955</a:t>
            </a:r>
            <a:r>
              <a:rPr lang="es-PR" b="1" dirty="0" smtClean="0"/>
              <a:t>)-”</a:t>
            </a:r>
            <a:r>
              <a:rPr lang="es-PR" b="1" dirty="0" err="1" smtClean="0"/>
              <a:t>Firmly</a:t>
            </a:r>
            <a:r>
              <a:rPr lang="es-PR" b="1" dirty="0" smtClean="0"/>
              <a:t> </a:t>
            </a:r>
            <a:r>
              <a:rPr lang="es-PR" b="1" dirty="0" err="1" smtClean="0"/>
              <a:t>denying</a:t>
            </a:r>
            <a:r>
              <a:rPr lang="es-PR" b="1" dirty="0" smtClean="0"/>
              <a:t>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“Watch </a:t>
            </a:r>
            <a:r>
              <a:rPr lang="en-US" b="1" dirty="0" smtClean="0"/>
              <a:t>= watchmaker” argument</a:t>
            </a:r>
          </a:p>
          <a:p>
            <a:pPr lvl="1"/>
            <a:r>
              <a:rPr lang="en-US" b="1" dirty="0" smtClean="0"/>
              <a:t>You find a watch on the beach. Instinctively, you know that there had to be a watchmaker.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048000"/>
            <a:ext cx="3810000" cy="237454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“Watch </a:t>
            </a:r>
            <a:r>
              <a:rPr lang="en-US" b="1" dirty="0" smtClean="0"/>
              <a:t>= watchmaker” argument</a:t>
            </a:r>
          </a:p>
          <a:p>
            <a:pPr lvl="1"/>
            <a:r>
              <a:rPr lang="en-US" b="1" dirty="0" smtClean="0"/>
              <a:t>You find a watch on the beach. Instinctively, you know that there had to be a watchmaker.</a:t>
            </a:r>
          </a:p>
          <a:p>
            <a:pPr lvl="1"/>
            <a:r>
              <a:rPr lang="en-US" b="1" dirty="0" smtClean="0"/>
              <a:t>Opening </a:t>
            </a:r>
            <a:r>
              <a:rPr lang="en-US" b="1" dirty="0" smtClean="0"/>
              <a:t>it up and learning how it works does not negate the </a:t>
            </a:r>
            <a:r>
              <a:rPr lang="en-US" b="1" dirty="0" smtClean="0"/>
              <a:t>evidence (</a:t>
            </a:r>
            <a:r>
              <a:rPr lang="en-US" b="1" u="sng" dirty="0" smtClean="0"/>
              <a:t>science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5290802"/>
            <a:ext cx="2514600" cy="156719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“Watch </a:t>
            </a:r>
            <a:r>
              <a:rPr lang="en-US" b="1" dirty="0" smtClean="0"/>
              <a:t>= watchmaker” argument</a:t>
            </a:r>
          </a:p>
          <a:p>
            <a:pPr lvl="1"/>
            <a:r>
              <a:rPr lang="en-US" b="1" dirty="0" smtClean="0"/>
              <a:t>You find a watch on the beach. Instinctively, you know that there had to be a watchmaker.</a:t>
            </a:r>
          </a:p>
          <a:p>
            <a:pPr lvl="1"/>
            <a:r>
              <a:rPr lang="en-US" b="1" dirty="0" smtClean="0"/>
              <a:t>Opening </a:t>
            </a:r>
            <a:r>
              <a:rPr lang="en-US" b="1" dirty="0" smtClean="0"/>
              <a:t>it up and learning how it works does not negate the </a:t>
            </a:r>
            <a:r>
              <a:rPr lang="en-US" b="1" dirty="0" smtClean="0"/>
              <a:t>evidence (</a:t>
            </a:r>
            <a:r>
              <a:rPr lang="en-US" b="1" u="sng" dirty="0" smtClean="0"/>
              <a:t>science</a:t>
            </a:r>
            <a:r>
              <a:rPr lang="en-US" b="1" dirty="0" smtClean="0"/>
              <a:t>)</a:t>
            </a:r>
            <a:endParaRPr lang="en-US" b="1" dirty="0" smtClean="0"/>
          </a:p>
          <a:p>
            <a:pPr lvl="1"/>
            <a:r>
              <a:rPr lang="en-US" b="1" dirty="0" smtClean="0"/>
              <a:t>Looking around at all the natural phenomena doesn’t negate the </a:t>
            </a:r>
            <a:r>
              <a:rPr lang="en-US" b="1" dirty="0" smtClean="0"/>
              <a:t>watch </a:t>
            </a:r>
            <a:endParaRPr lang="en-US" b="1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5290802"/>
            <a:ext cx="2514600" cy="15671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“Watch </a:t>
            </a:r>
            <a:r>
              <a:rPr lang="en-US" b="1" dirty="0" smtClean="0"/>
              <a:t>= watchmaker” argument</a:t>
            </a:r>
          </a:p>
          <a:p>
            <a:pPr lvl="1"/>
            <a:r>
              <a:rPr lang="en-US" b="1" dirty="0" smtClean="0"/>
              <a:t>You find a watch on the beach. Instinctively, you know that there had to be a watchmaker.</a:t>
            </a:r>
          </a:p>
          <a:p>
            <a:pPr lvl="1"/>
            <a:r>
              <a:rPr lang="en-US" b="1" dirty="0" smtClean="0"/>
              <a:t>Opening </a:t>
            </a:r>
            <a:r>
              <a:rPr lang="en-US" b="1" dirty="0" smtClean="0"/>
              <a:t>it up and learning how it works does not negate the </a:t>
            </a:r>
            <a:r>
              <a:rPr lang="en-US" b="1" dirty="0" smtClean="0"/>
              <a:t>evidence (</a:t>
            </a:r>
            <a:r>
              <a:rPr lang="en-US" b="1" u="sng" dirty="0" smtClean="0"/>
              <a:t>science</a:t>
            </a:r>
            <a:r>
              <a:rPr lang="en-US" b="1" dirty="0" smtClean="0"/>
              <a:t>)</a:t>
            </a:r>
            <a:endParaRPr lang="en-US" b="1" dirty="0" smtClean="0"/>
          </a:p>
          <a:p>
            <a:pPr lvl="1"/>
            <a:r>
              <a:rPr lang="en-US" b="1" dirty="0" smtClean="0"/>
              <a:t>Looking around at all the natural phenomena doesn’t negate the </a:t>
            </a:r>
            <a:r>
              <a:rPr lang="en-US" b="1" dirty="0" smtClean="0"/>
              <a:t>watch </a:t>
            </a:r>
            <a:endParaRPr lang="en-US" b="1" dirty="0" smtClean="0"/>
          </a:p>
          <a:p>
            <a:pPr lvl="1"/>
            <a:r>
              <a:rPr lang="en-US" b="1" dirty="0" smtClean="0"/>
              <a:t>Previous, false explanations don’t, either</a:t>
            </a:r>
          </a:p>
          <a:p>
            <a:pPr lvl="2"/>
            <a:r>
              <a:rPr lang="en-US" b="1" dirty="0" smtClean="0"/>
              <a:t>Myths, superstitions, false theories </a:t>
            </a:r>
          </a:p>
          <a:p>
            <a:pPr lvl="2"/>
            <a:r>
              <a:rPr lang="en-US" b="1" dirty="0" smtClean="0"/>
              <a:t>(admitting not knowing doesn’t either)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5290802"/>
            <a:ext cx="2514600" cy="156719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“Earth/universe </a:t>
            </a:r>
            <a:r>
              <a:rPr lang="en-US" b="1" dirty="0" smtClean="0"/>
              <a:t>shows </a:t>
            </a:r>
            <a:r>
              <a:rPr lang="en-US" b="1" dirty="0" smtClean="0"/>
              <a:t>age”</a:t>
            </a:r>
            <a:endParaRPr lang="en-US" b="1" dirty="0" smtClean="0"/>
          </a:p>
          <a:p>
            <a:pPr lvl="1"/>
            <a:r>
              <a:rPr lang="en-US" b="1" dirty="0" smtClean="0"/>
              <a:t>Fossil fuels/ coal, diamonds, etc. require long periods of time to form</a:t>
            </a:r>
          </a:p>
          <a:p>
            <a:pPr lvl="1"/>
            <a:r>
              <a:rPr lang="en-US" b="1" dirty="0" smtClean="0"/>
              <a:t>Light from distant stars requires billions of years at light speed to reach earth</a:t>
            </a:r>
          </a:p>
          <a:p>
            <a:pPr lvl="1"/>
            <a:r>
              <a:rPr lang="en-US" b="1" dirty="0" smtClean="0"/>
              <a:t>Fossils require “eons” to form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“Earth/universe </a:t>
            </a:r>
            <a:r>
              <a:rPr lang="en-US" b="1" dirty="0" smtClean="0"/>
              <a:t>shows </a:t>
            </a:r>
            <a:r>
              <a:rPr lang="en-US" b="1" dirty="0" smtClean="0"/>
              <a:t>age”</a:t>
            </a:r>
            <a:endParaRPr lang="en-US" b="1" dirty="0" smtClean="0"/>
          </a:p>
          <a:p>
            <a:pPr lvl="1"/>
            <a:r>
              <a:rPr lang="en-US" b="1" dirty="0" smtClean="0"/>
              <a:t>Fossil fuels/ coal, diamonds, etc. require long periods of time to form</a:t>
            </a:r>
          </a:p>
          <a:p>
            <a:pPr lvl="1"/>
            <a:r>
              <a:rPr lang="en-US" b="1" dirty="0" smtClean="0"/>
              <a:t>Light from distant stars requires billions of years at light speed to reach earth</a:t>
            </a:r>
          </a:p>
          <a:p>
            <a:pPr lvl="1"/>
            <a:r>
              <a:rPr lang="en-US" b="1" dirty="0" smtClean="0"/>
              <a:t>Fossils require “eons” to form</a:t>
            </a:r>
            <a:endParaRPr lang="en-US" b="1" dirty="0" smtClean="0"/>
          </a:p>
          <a:p>
            <a:r>
              <a:rPr lang="en-US" b="1" dirty="0" smtClean="0"/>
              <a:t>Error </a:t>
            </a:r>
          </a:p>
          <a:p>
            <a:pPr lvl="1"/>
            <a:r>
              <a:rPr lang="en-US" b="1" dirty="0" smtClean="0"/>
              <a:t>#1-Forces at work now, </a:t>
            </a:r>
            <a:r>
              <a:rPr lang="en-US" sz="2700" b="1" dirty="0" smtClean="0"/>
              <a:t>have always been the same</a:t>
            </a:r>
          </a:p>
          <a:p>
            <a:pPr lvl="1"/>
            <a:r>
              <a:rPr lang="en-US" b="1" dirty="0" smtClean="0"/>
              <a:t>#2-The Flood</a:t>
            </a:r>
          </a:p>
          <a:p>
            <a:pPr lvl="1"/>
            <a:r>
              <a:rPr lang="en-US" b="1" dirty="0" smtClean="0"/>
              <a:t>#3-Mature universe scenario (example: Adam)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Accommodative language</a:t>
            </a:r>
          </a:p>
          <a:p>
            <a:pPr lvl="1"/>
            <a:r>
              <a:rPr lang="en-US" b="1" dirty="0" smtClean="0"/>
              <a:t>“gods of this world” (there is only one God)</a:t>
            </a:r>
          </a:p>
          <a:p>
            <a:pPr lvl="1"/>
            <a:r>
              <a:rPr lang="en-US" b="1" dirty="0" smtClean="0"/>
              <a:t>Sunrise/sunset (as viewed from earth)</a:t>
            </a:r>
          </a:p>
          <a:p>
            <a:pPr lvl="1"/>
            <a:r>
              <a:rPr lang="en-US" b="1" dirty="0" smtClean="0"/>
              <a:t>Is the earth round? (“round” is a 2 dimensional word; the earth is a sphere)</a:t>
            </a:r>
          </a:p>
          <a:p>
            <a:pPr lvl="1"/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Accommodative language</a:t>
            </a:r>
          </a:p>
          <a:p>
            <a:pPr lvl="1"/>
            <a:r>
              <a:rPr lang="en-US" b="1" dirty="0" smtClean="0"/>
              <a:t>“gods of this world” (there is only one God)</a:t>
            </a:r>
          </a:p>
          <a:p>
            <a:pPr lvl="1"/>
            <a:r>
              <a:rPr lang="en-US" b="1" dirty="0" smtClean="0"/>
              <a:t>Sunrise/sunset (as viewed from earth)</a:t>
            </a:r>
          </a:p>
          <a:p>
            <a:pPr lvl="1"/>
            <a:r>
              <a:rPr lang="en-US" b="1" dirty="0" smtClean="0"/>
              <a:t>Is the earth round? (“round” is a 2 dimensional word; the earth is a sphere)</a:t>
            </a:r>
          </a:p>
          <a:p>
            <a:pPr lvl="1"/>
            <a:r>
              <a:rPr lang="en-US" b="1" dirty="0" smtClean="0"/>
              <a:t>Philippians 4:6 – “make known unto God…” (God already knows)</a:t>
            </a:r>
          </a:p>
          <a:p>
            <a:pPr lvl="1"/>
            <a:r>
              <a:rPr lang="en-US" b="1" dirty="0" smtClean="0"/>
              <a:t>Acts 24:24 – Felix, with Drusilla, his wife (she was married to another)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- 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I studied this topic I found </a:t>
            </a:r>
            <a:r>
              <a:rPr lang="en-US" b="1" u="sng" dirty="0" smtClean="0"/>
              <a:t>no</a:t>
            </a:r>
            <a:r>
              <a:rPr lang="en-US" b="1" dirty="0" smtClean="0"/>
              <a:t> difficulties</a:t>
            </a:r>
          </a:p>
          <a:p>
            <a:pPr lvl="1"/>
            <a:r>
              <a:rPr lang="en-US" b="1" dirty="0" smtClean="0"/>
              <a:t> with the text </a:t>
            </a:r>
          </a:p>
          <a:p>
            <a:pPr lvl="1"/>
            <a:r>
              <a:rPr lang="en-US" b="1" dirty="0" smtClean="0"/>
              <a:t>or, with the concept</a:t>
            </a:r>
          </a:p>
          <a:p>
            <a:r>
              <a:rPr lang="en-US" b="1" dirty="0" smtClean="0"/>
              <a:t>I notice that the difficulties that other people have begin when they try to apply man’s opinions/theories </a:t>
            </a:r>
            <a:r>
              <a:rPr lang="en-US" b="1" u="sng" dirty="0" smtClean="0"/>
              <a:t>as a basis</a:t>
            </a:r>
            <a:r>
              <a:rPr lang="en-US" b="1" dirty="0" smtClean="0"/>
              <a:t> to the inspired word of God</a:t>
            </a:r>
          </a:p>
          <a:p>
            <a:r>
              <a:rPr lang="en-US" b="1" dirty="0" smtClean="0"/>
              <a:t>2 basic categories today</a:t>
            </a:r>
          </a:p>
          <a:p>
            <a:pPr lvl="1"/>
            <a:r>
              <a:rPr lang="en-US" b="1" dirty="0" smtClean="0"/>
              <a:t>Bible – this AM</a:t>
            </a:r>
            <a:endParaRPr lang="en-US" b="1" dirty="0" smtClean="0"/>
          </a:p>
          <a:p>
            <a:pPr lvl="1"/>
            <a:r>
              <a:rPr lang="en-US" b="1" dirty="0" smtClean="0"/>
              <a:t>Science - now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Bible deals with the condition of man</a:t>
            </a:r>
          </a:p>
          <a:p>
            <a:pPr lvl="1"/>
            <a:r>
              <a:rPr lang="en-US" b="1" dirty="0" smtClean="0"/>
              <a:t>The fall</a:t>
            </a:r>
          </a:p>
          <a:p>
            <a:pPr lvl="1"/>
            <a:r>
              <a:rPr lang="en-US" b="1" dirty="0" smtClean="0"/>
              <a:t>Consequences</a:t>
            </a:r>
          </a:p>
          <a:p>
            <a:pPr lvl="1"/>
            <a:r>
              <a:rPr lang="en-US" b="1" dirty="0" smtClean="0"/>
              <a:t>Savior</a:t>
            </a:r>
          </a:p>
          <a:p>
            <a:pPr lvl="1"/>
            <a:r>
              <a:rPr lang="en-US" b="1" dirty="0" smtClean="0"/>
              <a:t>Judgment </a:t>
            </a:r>
            <a:endParaRPr lang="en-US" b="1" dirty="0" smtClean="0"/>
          </a:p>
          <a:p>
            <a:r>
              <a:rPr lang="en-US" b="1" dirty="0" smtClean="0"/>
              <a:t>Science deals with the workings of the universe</a:t>
            </a:r>
          </a:p>
          <a:p>
            <a:r>
              <a:rPr lang="en-US" b="1" dirty="0" smtClean="0"/>
              <a:t>They are different</a:t>
            </a:r>
            <a:r>
              <a:rPr lang="en-US" b="1" smtClean="0"/>
              <a:t>, but </a:t>
            </a:r>
            <a:r>
              <a:rPr lang="en-US" b="1" dirty="0" smtClean="0"/>
              <a:t>work together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MAJOR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Christians have declared defeat in the area of </a:t>
            </a:r>
          </a:p>
          <a:p>
            <a:pPr lvl="1"/>
            <a:r>
              <a:rPr lang="en-US" b="1" dirty="0" smtClean="0"/>
              <a:t>Evolution</a:t>
            </a:r>
          </a:p>
          <a:p>
            <a:pPr lvl="1"/>
            <a:r>
              <a:rPr lang="en-US" b="1" dirty="0" smtClean="0"/>
              <a:t>Beginnings of life</a:t>
            </a:r>
          </a:p>
          <a:p>
            <a:pPr lvl="1"/>
            <a:r>
              <a:rPr lang="en-US" b="1" dirty="0" smtClean="0"/>
              <a:t>The age of the earth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MAJOR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Christians have declared defeat in the area of </a:t>
            </a:r>
          </a:p>
          <a:p>
            <a:pPr lvl="1"/>
            <a:r>
              <a:rPr lang="en-US" b="1" dirty="0" smtClean="0"/>
              <a:t>Evolution</a:t>
            </a:r>
          </a:p>
          <a:p>
            <a:pPr lvl="1"/>
            <a:r>
              <a:rPr lang="en-US" b="1" dirty="0" smtClean="0"/>
              <a:t>Beginnings of life</a:t>
            </a:r>
          </a:p>
          <a:p>
            <a:pPr lvl="1"/>
            <a:r>
              <a:rPr lang="en-US" b="1" dirty="0" smtClean="0"/>
              <a:t>The age of the earth</a:t>
            </a:r>
          </a:p>
          <a:p>
            <a:r>
              <a:rPr lang="en-US" b="1" dirty="0" smtClean="0"/>
              <a:t>Ask most children “When did dinosaurs live?”</a:t>
            </a:r>
          </a:p>
          <a:p>
            <a:pPr lvl="1"/>
            <a:r>
              <a:rPr lang="en-US" b="1" dirty="0" smtClean="0"/>
              <a:t>“65 Million years ago”</a:t>
            </a:r>
          </a:p>
          <a:p>
            <a:pPr lvl="1"/>
            <a:r>
              <a:rPr lang="en-US" b="1" dirty="0" smtClean="0"/>
              <a:t>“Millions and millions of years ago”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MAJOR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Christians have declared defeat in the area of </a:t>
            </a:r>
          </a:p>
          <a:p>
            <a:pPr lvl="1"/>
            <a:r>
              <a:rPr lang="en-US" b="1" dirty="0" smtClean="0"/>
              <a:t>Evolution, Beginnings </a:t>
            </a:r>
            <a:r>
              <a:rPr lang="en-US" b="1" dirty="0" smtClean="0"/>
              <a:t>of </a:t>
            </a:r>
            <a:r>
              <a:rPr lang="en-US" b="1" dirty="0" smtClean="0"/>
              <a:t>life, The </a:t>
            </a:r>
            <a:r>
              <a:rPr lang="en-US" b="1" dirty="0" smtClean="0"/>
              <a:t>age of the earth</a:t>
            </a:r>
          </a:p>
          <a:p>
            <a:r>
              <a:rPr lang="en-US" b="1" dirty="0" smtClean="0"/>
              <a:t>Ask most children “When did dinosaurs live?”</a:t>
            </a:r>
          </a:p>
          <a:p>
            <a:pPr lvl="1"/>
            <a:r>
              <a:rPr lang="en-US" b="1" dirty="0" smtClean="0"/>
              <a:t>“65 Million years </a:t>
            </a:r>
            <a:r>
              <a:rPr lang="en-US" b="1" dirty="0" smtClean="0"/>
              <a:t>ago”</a:t>
            </a:r>
            <a:endParaRPr lang="en-US" b="1" dirty="0" smtClean="0"/>
          </a:p>
          <a:p>
            <a:r>
              <a:rPr lang="en-US" b="1" dirty="0" smtClean="0"/>
              <a:t>Many </a:t>
            </a:r>
            <a:r>
              <a:rPr lang="en-US" b="1" dirty="0" smtClean="0"/>
              <a:t>Christian adults </a:t>
            </a:r>
            <a:r>
              <a:rPr lang="en-US" b="1" dirty="0" smtClean="0"/>
              <a:t>don’t do much </a:t>
            </a:r>
            <a:r>
              <a:rPr lang="en-US" b="1" dirty="0" smtClean="0"/>
              <a:t>better</a:t>
            </a:r>
          </a:p>
          <a:p>
            <a:r>
              <a:rPr lang="en-US" b="1" dirty="0" smtClean="0"/>
              <a:t>When we </a:t>
            </a:r>
            <a:r>
              <a:rPr lang="en-US" b="1" dirty="0" smtClean="0"/>
              <a:t>fail to teach God’s revealed truth </a:t>
            </a:r>
          </a:p>
          <a:p>
            <a:r>
              <a:rPr lang="en-US" b="1" dirty="0" smtClean="0"/>
              <a:t>…we </a:t>
            </a:r>
            <a:r>
              <a:rPr lang="en-US" b="1" dirty="0" smtClean="0"/>
              <a:t>allow the devil’s lies and </a:t>
            </a:r>
            <a:r>
              <a:rPr lang="en-US" b="1" dirty="0" smtClean="0"/>
              <a:t>doubt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college-age adults who had been “strong, active teens” renounce their spiritual </a:t>
            </a:r>
            <a:r>
              <a:rPr lang="en-US" b="1" dirty="0" smtClean="0"/>
              <a:t>beliefs</a:t>
            </a:r>
          </a:p>
          <a:p>
            <a:r>
              <a:rPr lang="en-US" b="1" dirty="0" smtClean="0"/>
              <a:t>The question:</a:t>
            </a:r>
          </a:p>
          <a:p>
            <a:pPr lvl="1"/>
            <a:r>
              <a:rPr lang="en-US" b="1" dirty="0" smtClean="0"/>
              <a:t>Is the Bible, was Moses (inspired by God) referring to six literal, 24-hour days when writing the creation account?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word </a:t>
            </a:r>
            <a:r>
              <a:rPr lang="en-US" b="1" dirty="0" smtClean="0"/>
              <a:t>itself – “</a:t>
            </a:r>
            <a:r>
              <a:rPr lang="en-US" b="1" dirty="0" err="1" smtClean="0"/>
              <a:t>yom</a:t>
            </a:r>
            <a:r>
              <a:rPr lang="en-US" b="1" dirty="0" smtClean="0"/>
              <a:t>”</a:t>
            </a:r>
          </a:p>
          <a:p>
            <a:r>
              <a:rPr lang="en-US" b="1" dirty="0" smtClean="0"/>
              <a:t>The context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original readers</a:t>
            </a:r>
          </a:p>
          <a:p>
            <a:r>
              <a:rPr lang="en-US" b="1" dirty="0" smtClean="0"/>
              <a:t>How </a:t>
            </a:r>
            <a:r>
              <a:rPr lang="en-US" b="1" dirty="0" smtClean="0"/>
              <a:t>did others in the Bible understand this?</a:t>
            </a:r>
          </a:p>
          <a:p>
            <a:pPr lvl="1"/>
            <a:r>
              <a:rPr lang="en-US" b="1" dirty="0" smtClean="0"/>
              <a:t>Jesus, Luke, Paul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Science DOES NOT contradict God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Science DOES NOT contradict God</a:t>
            </a:r>
          </a:p>
          <a:p>
            <a:pPr lvl="1"/>
            <a:r>
              <a:rPr lang="en-US" b="1" dirty="0" smtClean="0"/>
              <a:t>Not either/or</a:t>
            </a:r>
          </a:p>
          <a:p>
            <a:pPr lvl="1"/>
            <a:r>
              <a:rPr lang="en-US" b="1" dirty="0" smtClean="0"/>
              <a:t>Science = “knowledge” (</a:t>
            </a:r>
            <a:r>
              <a:rPr lang="en-US" b="1" dirty="0" smtClean="0"/>
              <a:t>man’s)</a:t>
            </a:r>
          </a:p>
          <a:p>
            <a:pPr lvl="1"/>
            <a:r>
              <a:rPr lang="en-US" b="1" dirty="0" smtClean="0"/>
              <a:t>Def. – the intellectual/practical </a:t>
            </a:r>
            <a:r>
              <a:rPr lang="en-US" b="1" dirty="0" smtClean="0"/>
              <a:t>activity encompassing the systematic study of the structure and behavior of the physical and natural world through observation and experiment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915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6 Days of Creation</vt:lpstr>
      <vt:lpstr>INTRODUCTION - Recap</vt:lpstr>
      <vt:lpstr>A MAJOR Problem</vt:lpstr>
      <vt:lpstr>A MAJOR Problem</vt:lpstr>
      <vt:lpstr>A MAJOR Problem</vt:lpstr>
      <vt:lpstr>Consequences</vt:lpstr>
      <vt:lpstr>Bible</vt:lpstr>
      <vt:lpstr>Science</vt:lpstr>
      <vt:lpstr>Science</vt:lpstr>
      <vt:lpstr>Science</vt:lpstr>
      <vt:lpstr>Scientists who believed in God</vt:lpstr>
      <vt:lpstr>Science</vt:lpstr>
      <vt:lpstr>Science</vt:lpstr>
      <vt:lpstr>Science</vt:lpstr>
      <vt:lpstr>Science</vt:lpstr>
      <vt:lpstr>Science</vt:lpstr>
      <vt:lpstr>Science</vt:lpstr>
      <vt:lpstr>Science</vt:lpstr>
      <vt:lpstr>Science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43</cp:revision>
  <dcterms:created xsi:type="dcterms:W3CDTF">2015-05-30T17:53:26Z</dcterms:created>
  <dcterms:modified xsi:type="dcterms:W3CDTF">2015-09-27T21:38:22Z</dcterms:modified>
</cp:coreProperties>
</file>