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3" r:id="rId5"/>
    <p:sldId id="261" r:id="rId6"/>
    <p:sldId id="268" r:id="rId7"/>
    <p:sldId id="267" r:id="rId8"/>
    <p:sldId id="266" r:id="rId9"/>
    <p:sldId id="269" r:id="rId10"/>
    <p:sldId id="270" r:id="rId11"/>
    <p:sldId id="276" r:id="rId12"/>
    <p:sldId id="279" r:id="rId13"/>
    <p:sldId id="278" r:id="rId14"/>
    <p:sldId id="265" r:id="rId15"/>
    <p:sldId id="281" r:id="rId16"/>
    <p:sldId id="280" r:id="rId17"/>
    <p:sldId id="284" r:id="rId18"/>
    <p:sldId id="282" r:id="rId19"/>
    <p:sldId id="283" r:id="rId20"/>
    <p:sldId id="288" r:id="rId21"/>
    <p:sldId id="287" r:id="rId22"/>
    <p:sldId id="286" r:id="rId23"/>
    <p:sldId id="285" r:id="rId24"/>
    <p:sldId id="290" r:id="rId25"/>
    <p:sldId id="289" r:id="rId26"/>
    <p:sldId id="294" r:id="rId27"/>
    <p:sldId id="293" r:id="rId28"/>
    <p:sldId id="292" r:id="rId29"/>
    <p:sldId id="291" r:id="rId30"/>
    <p:sldId id="258" r:id="rId31"/>
    <p:sldId id="260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92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0336E-B9DE-4A42-94F7-34FF25CAA7A6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/>
          <a:lstStyle/>
          <a:p>
            <a:r>
              <a:rPr lang="en-US" b="1" dirty="0" smtClean="0"/>
              <a:t>The 6 Days of Creation</a:t>
            </a:r>
            <a:endParaRPr lang="en-US" b="1" dirty="0"/>
          </a:p>
        </p:txBody>
      </p:sp>
      <p:pic>
        <p:nvPicPr>
          <p:cNvPr id="4" name="Picture 3" descr="6-day-crea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5966"/>
            <a:ext cx="9144000" cy="6929932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86600" y="381000"/>
            <a:ext cx="2057400" cy="762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Part 1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Genesis 1:1, 31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Consequences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Many college-age adults who had been “strong, active teens” renounce their spiritual beliefs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Consequences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Many college-age adults who had been “strong, active teens” renounce their spiritual beliefs</a:t>
            </a:r>
          </a:p>
          <a:p>
            <a:pPr lvl="1"/>
            <a:r>
              <a:rPr lang="en-US" b="1" dirty="0" smtClean="0"/>
              <a:t>60% - The </a:t>
            </a:r>
            <a:r>
              <a:rPr lang="en-US" b="1" dirty="0" err="1" smtClean="0"/>
              <a:t>Barna</a:t>
            </a:r>
            <a:r>
              <a:rPr lang="en-US" b="1" dirty="0" smtClean="0"/>
              <a:t> Group (9/11/2006)</a:t>
            </a:r>
          </a:p>
          <a:p>
            <a:pPr lvl="1"/>
            <a:r>
              <a:rPr lang="en-US" b="1" dirty="0" smtClean="0"/>
              <a:t>70% - USA Today (3/19/2011)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Consequences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Many college-age adults who had been “strong, active teens” renounce their spiritual beliefs</a:t>
            </a:r>
          </a:p>
          <a:p>
            <a:pPr lvl="1"/>
            <a:r>
              <a:rPr lang="en-US" b="1" dirty="0" smtClean="0"/>
              <a:t>60% - The </a:t>
            </a:r>
            <a:r>
              <a:rPr lang="en-US" b="1" dirty="0" err="1" smtClean="0"/>
              <a:t>Barna</a:t>
            </a:r>
            <a:r>
              <a:rPr lang="en-US" b="1" dirty="0" smtClean="0"/>
              <a:t> Group (9/11/2006)</a:t>
            </a:r>
          </a:p>
          <a:p>
            <a:pPr lvl="1"/>
            <a:r>
              <a:rPr lang="en-US" b="1" dirty="0" smtClean="0"/>
              <a:t>70% - USA Today (3/19/2011)</a:t>
            </a:r>
          </a:p>
          <a:p>
            <a:pPr lvl="1"/>
            <a:r>
              <a:rPr lang="en-US" b="1" dirty="0" smtClean="0"/>
              <a:t>Some return; many do not</a:t>
            </a:r>
          </a:p>
          <a:p>
            <a:pPr lvl="1"/>
            <a:r>
              <a:rPr lang="en-US" b="1" dirty="0" smtClean="0"/>
              <a:t>About 1/3: because of unanswered/unresolved conflicts between their “faith and scientific facts”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Consequences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Many college-age adults who had been “strong, active teens” renounce their spiritual beliefs</a:t>
            </a:r>
          </a:p>
          <a:p>
            <a:pPr lvl="1"/>
            <a:r>
              <a:rPr lang="en-US" b="1" dirty="0" smtClean="0"/>
              <a:t>60% - The </a:t>
            </a:r>
            <a:r>
              <a:rPr lang="en-US" b="1" dirty="0" err="1" smtClean="0"/>
              <a:t>Barna</a:t>
            </a:r>
            <a:r>
              <a:rPr lang="en-US" b="1" dirty="0" smtClean="0"/>
              <a:t> Group (9/11/2006)</a:t>
            </a:r>
          </a:p>
          <a:p>
            <a:pPr lvl="1"/>
            <a:r>
              <a:rPr lang="en-US" b="1" dirty="0" smtClean="0"/>
              <a:t>70% - USA Today (3/19/2011)</a:t>
            </a:r>
          </a:p>
          <a:p>
            <a:pPr lvl="1"/>
            <a:r>
              <a:rPr lang="en-US" b="1" dirty="0" smtClean="0"/>
              <a:t>Some return; many do not</a:t>
            </a:r>
          </a:p>
          <a:p>
            <a:pPr lvl="1"/>
            <a:r>
              <a:rPr lang="en-US" b="1" dirty="0" smtClean="0"/>
              <a:t>About 1/3: because of unanswered/unresolved conflicts between their “faith and scientific facts”</a:t>
            </a:r>
          </a:p>
          <a:p>
            <a:pPr lvl="1"/>
            <a:r>
              <a:rPr lang="en-US" b="1" dirty="0" smtClean="0"/>
              <a:t>College profs: 5x more likely to declare atheism</a:t>
            </a:r>
          </a:p>
          <a:p>
            <a:pPr lvl="1"/>
            <a:r>
              <a:rPr lang="en-US" b="1" dirty="0" smtClean="0"/>
              <a:t>Students not prepared for anti-God conversions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Bible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question:</a:t>
            </a:r>
          </a:p>
          <a:p>
            <a:pPr lvl="1"/>
            <a:r>
              <a:rPr lang="en-US" b="1" dirty="0" smtClean="0"/>
              <a:t>Is the Bible, was Moses (inspired by God) referring to six literal, 24-hour days when writing the creation account?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Bible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question:</a:t>
            </a:r>
          </a:p>
          <a:p>
            <a:pPr lvl="1"/>
            <a:r>
              <a:rPr lang="en-US" b="1" dirty="0" smtClean="0"/>
              <a:t>Is the Bible, was Moses (inspired by God) referring to six literal, 24-hour days when writing the creation account?</a:t>
            </a:r>
          </a:p>
          <a:p>
            <a:r>
              <a:rPr lang="en-US" b="1" dirty="0" smtClean="0"/>
              <a:t>Or, </a:t>
            </a:r>
          </a:p>
          <a:p>
            <a:pPr lvl="1"/>
            <a:r>
              <a:rPr lang="en-US" b="1" dirty="0" smtClean="0"/>
              <a:t>Was God using figurative language to refer to long periods of time (epochs/eras) as “days”?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Bible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word “</a:t>
            </a:r>
            <a:r>
              <a:rPr lang="en-US" b="1" dirty="0" err="1" smtClean="0"/>
              <a:t>yom</a:t>
            </a:r>
            <a:r>
              <a:rPr lang="en-US" b="1" dirty="0" smtClean="0"/>
              <a:t>”</a:t>
            </a:r>
          </a:p>
          <a:p>
            <a:pPr lvl="1"/>
            <a:r>
              <a:rPr lang="en-US" b="1" dirty="0" smtClean="0"/>
              <a:t>The Hebrew word usually translated “day”</a:t>
            </a:r>
          </a:p>
          <a:p>
            <a:pPr lvl="2"/>
            <a:r>
              <a:rPr lang="en-US" b="1" dirty="0" smtClean="0"/>
              <a:t>A specific day (Yom Kippur=Day of Atonement)</a:t>
            </a:r>
          </a:p>
          <a:p>
            <a:pPr lvl="2"/>
            <a:r>
              <a:rPr lang="en-US" b="1" dirty="0" smtClean="0"/>
              <a:t>A 24-hour time period</a:t>
            </a:r>
          </a:p>
          <a:p>
            <a:pPr lvl="2"/>
            <a:r>
              <a:rPr lang="en-US" b="1" dirty="0" smtClean="0"/>
              <a:t>Sunrise-sunset (daylight period of a day)</a:t>
            </a:r>
          </a:p>
          <a:p>
            <a:pPr lvl="2"/>
            <a:r>
              <a:rPr lang="en-US" b="1" dirty="0" smtClean="0"/>
              <a:t>Determined by context</a:t>
            </a:r>
          </a:p>
          <a:p>
            <a:pPr lvl="1"/>
            <a:endParaRPr lang="en-US" b="1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Bible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word “</a:t>
            </a:r>
            <a:r>
              <a:rPr lang="en-US" b="1" dirty="0" err="1" smtClean="0"/>
              <a:t>yom</a:t>
            </a:r>
            <a:r>
              <a:rPr lang="en-US" b="1" dirty="0" smtClean="0"/>
              <a:t>”</a:t>
            </a:r>
          </a:p>
          <a:p>
            <a:pPr lvl="1"/>
            <a:r>
              <a:rPr lang="en-US" b="1" dirty="0" smtClean="0"/>
              <a:t>The Hebrew word usually translated “day”</a:t>
            </a:r>
          </a:p>
          <a:p>
            <a:pPr lvl="2"/>
            <a:r>
              <a:rPr lang="en-US" b="1" dirty="0" smtClean="0"/>
              <a:t>A specific day (Yom Kippur=Day of Atonement)</a:t>
            </a:r>
          </a:p>
          <a:p>
            <a:pPr lvl="2"/>
            <a:r>
              <a:rPr lang="en-US" b="1" dirty="0" smtClean="0"/>
              <a:t>A 24-hour time period</a:t>
            </a:r>
          </a:p>
          <a:p>
            <a:pPr lvl="2"/>
            <a:r>
              <a:rPr lang="en-US" b="1" dirty="0" smtClean="0"/>
              <a:t>Sunrise-sunset (daylight period of a day)</a:t>
            </a:r>
          </a:p>
          <a:p>
            <a:pPr lvl="2"/>
            <a:r>
              <a:rPr lang="en-US" b="1" dirty="0" smtClean="0"/>
              <a:t>Determined by context</a:t>
            </a:r>
          </a:p>
          <a:p>
            <a:pPr lvl="1"/>
            <a:r>
              <a:rPr lang="en-US" b="1" dirty="0" smtClean="0"/>
              <a:t>Everywhere else in the OT, when “</a:t>
            </a:r>
            <a:r>
              <a:rPr lang="en-US" b="1" dirty="0" err="1" smtClean="0"/>
              <a:t>yom</a:t>
            </a:r>
            <a:r>
              <a:rPr lang="en-US" b="1" dirty="0" smtClean="0"/>
              <a:t>” appears with “evening” or “morning” or is modified by a number (fourth day/3 days), it ALWAYS means a literal 24-hour days.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Bible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word “</a:t>
            </a:r>
            <a:r>
              <a:rPr lang="en-US" b="1" dirty="0" err="1" smtClean="0"/>
              <a:t>yom</a:t>
            </a:r>
            <a:r>
              <a:rPr lang="en-US" b="1" dirty="0" smtClean="0"/>
              <a:t>”</a:t>
            </a:r>
          </a:p>
          <a:p>
            <a:pPr lvl="1"/>
            <a:r>
              <a:rPr lang="en-US" b="1" dirty="0" smtClean="0"/>
              <a:t>The Hebrew word usually translated “day”</a:t>
            </a:r>
          </a:p>
          <a:p>
            <a:pPr lvl="2"/>
            <a:r>
              <a:rPr lang="en-US" b="1" dirty="0" smtClean="0"/>
              <a:t>A specific day (Yom Kippur=Day of Atonement)</a:t>
            </a:r>
          </a:p>
          <a:p>
            <a:pPr lvl="2"/>
            <a:r>
              <a:rPr lang="en-US" b="1" dirty="0" smtClean="0"/>
              <a:t>A 24-hour time period</a:t>
            </a:r>
          </a:p>
          <a:p>
            <a:pPr lvl="2"/>
            <a:r>
              <a:rPr lang="en-US" b="1" dirty="0" smtClean="0"/>
              <a:t>Sunrise-sunset (daylight period of a day)</a:t>
            </a:r>
          </a:p>
          <a:p>
            <a:pPr lvl="2"/>
            <a:r>
              <a:rPr lang="en-US" b="1" dirty="0" smtClean="0"/>
              <a:t>Determined by context</a:t>
            </a:r>
          </a:p>
          <a:p>
            <a:pPr lvl="1"/>
            <a:r>
              <a:rPr lang="en-US" b="1" dirty="0" smtClean="0"/>
              <a:t>Everywhere else in the OT, when “</a:t>
            </a:r>
            <a:r>
              <a:rPr lang="en-US" b="1" dirty="0" err="1" smtClean="0"/>
              <a:t>yom</a:t>
            </a:r>
            <a:r>
              <a:rPr lang="en-US" b="1" dirty="0" smtClean="0"/>
              <a:t>” appears with “evening” or “morning” or is modified by a number (fourth day/3 days), it ALWAYS means a literal 24-hour days.</a:t>
            </a:r>
          </a:p>
          <a:p>
            <a:pPr lvl="1"/>
            <a:r>
              <a:rPr lang="en-US" b="1" dirty="0" smtClean="0"/>
              <a:t>This is not different (v 14-lit. seasons, days, yrs.)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Bible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original readers</a:t>
            </a:r>
          </a:p>
          <a:p>
            <a:pPr lvl="1"/>
            <a:r>
              <a:rPr lang="en-US" b="1" dirty="0" smtClean="0"/>
              <a:t>Not scholars, scientists, philosophers, etc.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As I studied this topic I found </a:t>
            </a:r>
            <a:r>
              <a:rPr lang="en-US" b="1" u="sng" dirty="0" smtClean="0"/>
              <a:t>no</a:t>
            </a:r>
            <a:r>
              <a:rPr lang="en-US" b="1" dirty="0" smtClean="0"/>
              <a:t> difficulties</a:t>
            </a:r>
          </a:p>
          <a:p>
            <a:pPr lvl="1"/>
            <a:r>
              <a:rPr lang="en-US" b="1" dirty="0" smtClean="0"/>
              <a:t> with the text </a:t>
            </a:r>
          </a:p>
          <a:p>
            <a:pPr lvl="1"/>
            <a:r>
              <a:rPr lang="en-US" b="1" dirty="0" smtClean="0"/>
              <a:t>or, with the concept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Bible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original readers</a:t>
            </a:r>
          </a:p>
          <a:p>
            <a:pPr lvl="1"/>
            <a:r>
              <a:rPr lang="en-US" b="1" dirty="0" smtClean="0"/>
              <a:t>Not scholars, scientists, philosophers, etc.</a:t>
            </a:r>
          </a:p>
          <a:p>
            <a:pPr lvl="1"/>
            <a:r>
              <a:rPr lang="en-US" b="1" dirty="0" smtClean="0"/>
              <a:t>Former slaves, mostly uneducated (except in making bricks), going to the Promised Land</a:t>
            </a:r>
          </a:p>
          <a:p>
            <a:pPr lvl="1"/>
            <a:r>
              <a:rPr lang="en-US" b="1" dirty="0" smtClean="0"/>
              <a:t>“Common folk”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Bible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original readers</a:t>
            </a:r>
          </a:p>
          <a:p>
            <a:pPr lvl="1"/>
            <a:r>
              <a:rPr lang="en-US" b="1" dirty="0" smtClean="0"/>
              <a:t>Not scholars, scientists, philosophers, etc.</a:t>
            </a:r>
          </a:p>
          <a:p>
            <a:pPr lvl="1"/>
            <a:r>
              <a:rPr lang="en-US" b="1" dirty="0" smtClean="0"/>
              <a:t>Former slaves, mostly uneducated (except in making bricks), going to the Promised Land</a:t>
            </a:r>
          </a:p>
          <a:p>
            <a:pPr lvl="1"/>
            <a:r>
              <a:rPr lang="en-US" b="1" dirty="0" smtClean="0"/>
              <a:t>“Common folk”</a:t>
            </a:r>
          </a:p>
          <a:p>
            <a:pPr lvl="1"/>
            <a:r>
              <a:rPr lang="en-US" b="1" dirty="0" smtClean="0"/>
              <a:t>The parents had to teach the children (Deut 6:1-7)</a:t>
            </a:r>
          </a:p>
          <a:p>
            <a:pPr lvl="2"/>
            <a:r>
              <a:rPr lang="en-US" b="1" dirty="0" smtClean="0"/>
              <a:t>Parents must understand</a:t>
            </a:r>
          </a:p>
          <a:p>
            <a:pPr lvl="2"/>
            <a:r>
              <a:rPr lang="en-US" b="1" dirty="0" smtClean="0"/>
              <a:t>Children must be able to grasp</a:t>
            </a:r>
          </a:p>
          <a:p>
            <a:pPr lvl="2"/>
            <a:r>
              <a:rPr lang="en-US" b="1" dirty="0" smtClean="0"/>
              <a:t>Also, they had a lot of Egyptian ideas in them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Bible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original readers</a:t>
            </a:r>
          </a:p>
          <a:p>
            <a:pPr lvl="1"/>
            <a:r>
              <a:rPr lang="en-US" b="1" dirty="0" smtClean="0"/>
              <a:t>Not scholars, scientists, philosophers, etc.</a:t>
            </a:r>
          </a:p>
          <a:p>
            <a:pPr lvl="1"/>
            <a:r>
              <a:rPr lang="en-US" b="1" dirty="0" smtClean="0"/>
              <a:t>Former slaves, mostly uneducated (except in making bricks), going to the Promised Land</a:t>
            </a:r>
          </a:p>
          <a:p>
            <a:pPr lvl="1"/>
            <a:r>
              <a:rPr lang="en-US" b="1" dirty="0" smtClean="0"/>
              <a:t>“Common folk”</a:t>
            </a:r>
          </a:p>
          <a:p>
            <a:pPr lvl="1"/>
            <a:r>
              <a:rPr lang="en-US" b="1" dirty="0" smtClean="0"/>
              <a:t>The parents had to teach the children (Deut 6:1-7)</a:t>
            </a:r>
          </a:p>
          <a:p>
            <a:pPr lvl="2"/>
            <a:r>
              <a:rPr lang="en-US" b="1" dirty="0" smtClean="0"/>
              <a:t>Parents must understand</a:t>
            </a:r>
          </a:p>
          <a:p>
            <a:pPr lvl="2"/>
            <a:r>
              <a:rPr lang="en-US" b="1" dirty="0" smtClean="0"/>
              <a:t>Children must be able to grasp</a:t>
            </a:r>
          </a:p>
          <a:p>
            <a:pPr lvl="2"/>
            <a:r>
              <a:rPr lang="en-US" b="1" dirty="0" smtClean="0"/>
              <a:t>Also, they had a lot of Egyptian ideas in them</a:t>
            </a:r>
          </a:p>
          <a:p>
            <a:pPr lvl="1"/>
            <a:r>
              <a:rPr lang="en-US" b="1" dirty="0" smtClean="0"/>
              <a:t>The language needed to be clear, exact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Bible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context</a:t>
            </a:r>
          </a:p>
          <a:p>
            <a:pPr lvl="1"/>
            <a:r>
              <a:rPr lang="en-US" b="1" dirty="0" smtClean="0"/>
              <a:t>The first impression when reading the passage is that God is referring to 6 actual 24-hour days</a:t>
            </a:r>
          </a:p>
          <a:p>
            <a:pPr lvl="2"/>
            <a:r>
              <a:rPr lang="en-US" b="1" dirty="0" smtClean="0"/>
              <a:t>First, darkness; then, created light (Genesis 1:1-3)</a:t>
            </a:r>
          </a:p>
          <a:p>
            <a:pPr lvl="2"/>
            <a:r>
              <a:rPr lang="en-US" b="1" dirty="0" smtClean="0"/>
              <a:t>Separated them, named light “day”/darkness “night”</a:t>
            </a:r>
          </a:p>
          <a:p>
            <a:pPr lvl="2"/>
            <a:r>
              <a:rPr lang="en-US" b="1" dirty="0" smtClean="0"/>
              <a:t>Evening, morning – </a:t>
            </a:r>
            <a:r>
              <a:rPr lang="en-US" b="1" u="sng" dirty="0" smtClean="0"/>
              <a:t>one day</a:t>
            </a:r>
            <a:r>
              <a:rPr lang="en-US" b="1" dirty="0" smtClean="0"/>
              <a:t> (v 5)</a:t>
            </a:r>
          </a:p>
          <a:p>
            <a:pPr lvl="2"/>
            <a:r>
              <a:rPr lang="en-US" b="1" dirty="0" smtClean="0"/>
              <a:t>Repeats this for 2</a:t>
            </a:r>
            <a:r>
              <a:rPr lang="en-US" b="1" baseline="30000" dirty="0" smtClean="0"/>
              <a:t>nd</a:t>
            </a:r>
            <a:r>
              <a:rPr lang="en-US" b="1" dirty="0" smtClean="0"/>
              <a:t> – 6</a:t>
            </a:r>
            <a:r>
              <a:rPr lang="en-US" b="1" baseline="30000" dirty="0" smtClean="0"/>
              <a:t>th</a:t>
            </a:r>
            <a:r>
              <a:rPr lang="en-US" b="1" dirty="0" smtClean="0"/>
              <a:t> days (vv 8, 13, 19, 23, 31)</a:t>
            </a:r>
          </a:p>
          <a:p>
            <a:pPr lvl="2"/>
            <a:r>
              <a:rPr lang="en-US" b="1" dirty="0" smtClean="0"/>
              <a:t>NOTICE: </a:t>
            </a:r>
            <a:r>
              <a:rPr lang="en-US" b="1" u="sng" dirty="0" smtClean="0"/>
              <a:t>God</a:t>
            </a:r>
            <a:r>
              <a:rPr lang="en-US" b="1" dirty="0" smtClean="0"/>
              <a:t> defines what “a day” means here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Bible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context</a:t>
            </a:r>
          </a:p>
          <a:p>
            <a:pPr lvl="1"/>
            <a:r>
              <a:rPr lang="en-US" b="1" dirty="0" smtClean="0"/>
              <a:t>The first impression when reading the passage is that God is referring to 6 actual 24-hour days</a:t>
            </a:r>
          </a:p>
          <a:p>
            <a:pPr lvl="2"/>
            <a:r>
              <a:rPr lang="en-US" b="1" dirty="0" smtClean="0"/>
              <a:t>First, darkness; then, created light (Genesis 1:1-3)</a:t>
            </a:r>
          </a:p>
          <a:p>
            <a:pPr lvl="2"/>
            <a:r>
              <a:rPr lang="en-US" b="1" dirty="0" smtClean="0"/>
              <a:t>Separated them, named light “day”/darkness “night”</a:t>
            </a:r>
          </a:p>
          <a:p>
            <a:pPr lvl="2"/>
            <a:r>
              <a:rPr lang="en-US" b="1" dirty="0" smtClean="0"/>
              <a:t>Evening, morning – </a:t>
            </a:r>
            <a:r>
              <a:rPr lang="en-US" b="1" u="sng" dirty="0" smtClean="0"/>
              <a:t>one day</a:t>
            </a:r>
            <a:r>
              <a:rPr lang="en-US" b="1" dirty="0" smtClean="0"/>
              <a:t> (v 5)</a:t>
            </a:r>
          </a:p>
          <a:p>
            <a:pPr lvl="2"/>
            <a:r>
              <a:rPr lang="en-US" b="1" dirty="0" smtClean="0"/>
              <a:t>Repeats this for 2</a:t>
            </a:r>
            <a:r>
              <a:rPr lang="en-US" b="1" baseline="30000" dirty="0" smtClean="0"/>
              <a:t>nd</a:t>
            </a:r>
            <a:r>
              <a:rPr lang="en-US" b="1" dirty="0" smtClean="0"/>
              <a:t> – 6</a:t>
            </a:r>
            <a:r>
              <a:rPr lang="en-US" b="1" baseline="30000" dirty="0" smtClean="0"/>
              <a:t>th</a:t>
            </a:r>
            <a:r>
              <a:rPr lang="en-US" b="1" dirty="0" smtClean="0"/>
              <a:t> days (vv 8, 13, 19, 23, 31)</a:t>
            </a:r>
          </a:p>
          <a:p>
            <a:pPr lvl="2"/>
            <a:r>
              <a:rPr lang="en-US" b="1" dirty="0" smtClean="0"/>
              <a:t>NOTICE: </a:t>
            </a:r>
            <a:r>
              <a:rPr lang="en-US" b="1" u="sng" dirty="0" smtClean="0"/>
              <a:t>God</a:t>
            </a:r>
            <a:r>
              <a:rPr lang="en-US" b="1" dirty="0" smtClean="0"/>
              <a:t> defines what “a day” means here</a:t>
            </a:r>
          </a:p>
          <a:p>
            <a:r>
              <a:rPr lang="en-US" b="1" dirty="0" smtClean="0"/>
              <a:t>The same is true regardless of the language</a:t>
            </a:r>
          </a:p>
          <a:p>
            <a:pPr lvl="1"/>
            <a:r>
              <a:rPr lang="en-US" b="1" dirty="0" smtClean="0"/>
              <a:t>It takes a lot of “studying” to misunderstand this!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Bible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How did others in the Bible understand this?</a:t>
            </a:r>
          </a:p>
          <a:p>
            <a:pPr lvl="1"/>
            <a:r>
              <a:rPr lang="en-US" b="1" dirty="0" smtClean="0"/>
              <a:t>2 Peter </a:t>
            </a:r>
            <a:r>
              <a:rPr lang="en-US" b="1" dirty="0" smtClean="0"/>
              <a:t>1:20-21; John 3:12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Bible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How did others in the Bible understand this?</a:t>
            </a:r>
          </a:p>
          <a:p>
            <a:pPr lvl="1"/>
            <a:r>
              <a:rPr lang="en-US" b="1" dirty="0" smtClean="0"/>
              <a:t>2 Peter </a:t>
            </a:r>
            <a:r>
              <a:rPr lang="en-US" b="1" dirty="0" smtClean="0"/>
              <a:t>1:20-21; John 3:12</a:t>
            </a:r>
            <a:endParaRPr lang="en-US" b="1" dirty="0" smtClean="0"/>
          </a:p>
          <a:p>
            <a:pPr lvl="1"/>
            <a:r>
              <a:rPr lang="en-US" b="1" dirty="0" smtClean="0"/>
              <a:t>Exodus 20:8-11 – 4</a:t>
            </a:r>
            <a:r>
              <a:rPr lang="en-US" b="1" baseline="30000" dirty="0" smtClean="0"/>
              <a:t>th</a:t>
            </a:r>
            <a:r>
              <a:rPr lang="en-US" b="1" dirty="0" smtClean="0"/>
              <a:t> commandment (Israelites)</a:t>
            </a:r>
          </a:p>
          <a:p>
            <a:pPr lvl="2"/>
            <a:r>
              <a:rPr lang="en-US" b="1" dirty="0" smtClean="0"/>
              <a:t>Same Moses writing this; same Holy Spirit inspiring it</a:t>
            </a:r>
          </a:p>
          <a:p>
            <a:pPr lvl="2"/>
            <a:r>
              <a:rPr lang="en-US" b="1" dirty="0" smtClean="0"/>
              <a:t>Work 6 days, rest 7</a:t>
            </a:r>
            <a:r>
              <a:rPr lang="en-US" b="1" baseline="30000" dirty="0" smtClean="0"/>
              <a:t>th</a:t>
            </a:r>
            <a:r>
              <a:rPr lang="en-US" b="1" dirty="0" smtClean="0"/>
              <a:t> </a:t>
            </a:r>
            <a:r>
              <a:rPr lang="en-US" b="1" u="sng" dirty="0" smtClean="0"/>
              <a:t>BECAUSE</a:t>
            </a:r>
            <a:r>
              <a:rPr lang="en-US" b="1" dirty="0" smtClean="0"/>
              <a:t>…</a:t>
            </a:r>
          </a:p>
          <a:p>
            <a:pPr lvl="2"/>
            <a:r>
              <a:rPr lang="en-US" b="1" dirty="0" smtClean="0"/>
              <a:t>Same Hebrew word, same context, (cause/effect</a:t>
            </a:r>
            <a:r>
              <a:rPr lang="en-US" b="1" dirty="0" smtClean="0"/>
              <a:t>)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Bible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How did others in the Bible understand this?</a:t>
            </a:r>
          </a:p>
          <a:p>
            <a:pPr lvl="1"/>
            <a:r>
              <a:rPr lang="en-US" b="1" dirty="0" smtClean="0"/>
              <a:t>2 Peter </a:t>
            </a:r>
            <a:r>
              <a:rPr lang="en-US" b="1" dirty="0" smtClean="0"/>
              <a:t>1:20-21; John 3:12</a:t>
            </a:r>
            <a:endParaRPr lang="en-US" b="1" dirty="0" smtClean="0"/>
          </a:p>
          <a:p>
            <a:pPr lvl="1"/>
            <a:r>
              <a:rPr lang="en-US" b="1" dirty="0" smtClean="0"/>
              <a:t>Exodus 20:8-11 – 4</a:t>
            </a:r>
            <a:r>
              <a:rPr lang="en-US" b="1" baseline="30000" dirty="0" smtClean="0"/>
              <a:t>th</a:t>
            </a:r>
            <a:r>
              <a:rPr lang="en-US" b="1" dirty="0" smtClean="0"/>
              <a:t> commandment (Israelites)</a:t>
            </a:r>
          </a:p>
          <a:p>
            <a:pPr lvl="2"/>
            <a:r>
              <a:rPr lang="en-US" b="1" dirty="0" smtClean="0"/>
              <a:t>Same Moses writing this; same Holy Spirit inspiring it</a:t>
            </a:r>
          </a:p>
          <a:p>
            <a:pPr lvl="2"/>
            <a:r>
              <a:rPr lang="en-US" b="1" dirty="0" smtClean="0"/>
              <a:t>Work 6 days, rest 7</a:t>
            </a:r>
            <a:r>
              <a:rPr lang="en-US" b="1" baseline="30000" dirty="0" smtClean="0"/>
              <a:t>th</a:t>
            </a:r>
            <a:r>
              <a:rPr lang="en-US" b="1" dirty="0" smtClean="0"/>
              <a:t> </a:t>
            </a:r>
            <a:r>
              <a:rPr lang="en-US" b="1" u="sng" dirty="0" smtClean="0"/>
              <a:t>BECAUSE</a:t>
            </a:r>
            <a:r>
              <a:rPr lang="en-US" b="1" dirty="0" smtClean="0"/>
              <a:t>…</a:t>
            </a:r>
          </a:p>
          <a:p>
            <a:pPr lvl="2"/>
            <a:r>
              <a:rPr lang="en-US" b="1" dirty="0" smtClean="0"/>
              <a:t>Same Hebrew word, same context, (cause/effect)</a:t>
            </a:r>
          </a:p>
          <a:p>
            <a:pPr lvl="1"/>
            <a:r>
              <a:rPr lang="en-US" b="1" dirty="0" smtClean="0"/>
              <a:t>Jesus – </a:t>
            </a:r>
            <a:r>
              <a:rPr lang="en-US" b="1" dirty="0" smtClean="0"/>
              <a:t>Mark 10:6-8 – Marriage (Gen 1:27; 2:24)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Bible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How did others in the Bible understand this?</a:t>
            </a:r>
          </a:p>
          <a:p>
            <a:pPr lvl="1"/>
            <a:r>
              <a:rPr lang="en-US" b="1" dirty="0" smtClean="0"/>
              <a:t>2 Peter </a:t>
            </a:r>
            <a:r>
              <a:rPr lang="en-US" b="1" dirty="0" smtClean="0"/>
              <a:t>1:20-21; John 3:12</a:t>
            </a:r>
            <a:endParaRPr lang="en-US" b="1" dirty="0" smtClean="0"/>
          </a:p>
          <a:p>
            <a:pPr lvl="1"/>
            <a:r>
              <a:rPr lang="en-US" b="1" dirty="0" smtClean="0"/>
              <a:t>Exodus 20:8-11 – 4</a:t>
            </a:r>
            <a:r>
              <a:rPr lang="en-US" b="1" baseline="30000" dirty="0" smtClean="0"/>
              <a:t>th</a:t>
            </a:r>
            <a:r>
              <a:rPr lang="en-US" b="1" dirty="0" smtClean="0"/>
              <a:t> commandment (Israelites)</a:t>
            </a:r>
          </a:p>
          <a:p>
            <a:pPr lvl="2"/>
            <a:r>
              <a:rPr lang="en-US" b="1" dirty="0" smtClean="0"/>
              <a:t>Same Moses writing this; same Holy Spirit inspiring it</a:t>
            </a:r>
          </a:p>
          <a:p>
            <a:pPr lvl="2"/>
            <a:r>
              <a:rPr lang="en-US" b="1" dirty="0" smtClean="0"/>
              <a:t>Work 6 days, rest 7</a:t>
            </a:r>
            <a:r>
              <a:rPr lang="en-US" b="1" baseline="30000" dirty="0" smtClean="0"/>
              <a:t>th</a:t>
            </a:r>
            <a:r>
              <a:rPr lang="en-US" b="1" dirty="0" smtClean="0"/>
              <a:t> </a:t>
            </a:r>
            <a:r>
              <a:rPr lang="en-US" b="1" u="sng" dirty="0" smtClean="0"/>
              <a:t>BECAUSE</a:t>
            </a:r>
            <a:r>
              <a:rPr lang="en-US" b="1" dirty="0" smtClean="0"/>
              <a:t>…</a:t>
            </a:r>
          </a:p>
          <a:p>
            <a:pPr lvl="2"/>
            <a:r>
              <a:rPr lang="en-US" b="1" dirty="0" smtClean="0"/>
              <a:t>Same Hebrew word, same context, (cause/effect)</a:t>
            </a:r>
          </a:p>
          <a:p>
            <a:pPr lvl="1"/>
            <a:r>
              <a:rPr lang="en-US" b="1" dirty="0" smtClean="0"/>
              <a:t>Jesus – </a:t>
            </a:r>
            <a:r>
              <a:rPr lang="en-US" b="1" dirty="0" smtClean="0"/>
              <a:t>Mark 10:6-8 – Marriage (Gen 1:27; 2:24)</a:t>
            </a:r>
          </a:p>
          <a:p>
            <a:pPr lvl="1"/>
            <a:r>
              <a:rPr lang="en-US" b="1" dirty="0" smtClean="0"/>
              <a:t>Luke – Luke 3:38 – Back to Adam-no gaps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Bible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How did others in the Bible understand this?</a:t>
            </a:r>
          </a:p>
          <a:p>
            <a:pPr lvl="1"/>
            <a:r>
              <a:rPr lang="en-US" b="1" dirty="0" smtClean="0"/>
              <a:t>2 Peter </a:t>
            </a:r>
            <a:r>
              <a:rPr lang="en-US" b="1" dirty="0" smtClean="0"/>
              <a:t>1:20-21; John 3:12</a:t>
            </a:r>
            <a:endParaRPr lang="en-US" b="1" dirty="0" smtClean="0"/>
          </a:p>
          <a:p>
            <a:pPr lvl="1"/>
            <a:r>
              <a:rPr lang="en-US" b="1" dirty="0" smtClean="0"/>
              <a:t>Exodus 20:8-11 – 4</a:t>
            </a:r>
            <a:r>
              <a:rPr lang="en-US" b="1" baseline="30000" dirty="0" smtClean="0"/>
              <a:t>th</a:t>
            </a:r>
            <a:r>
              <a:rPr lang="en-US" b="1" dirty="0" smtClean="0"/>
              <a:t> commandment (Israelites)</a:t>
            </a:r>
          </a:p>
          <a:p>
            <a:pPr lvl="2"/>
            <a:r>
              <a:rPr lang="en-US" b="1" dirty="0" smtClean="0"/>
              <a:t>Same Moses writing this; same Holy Spirit inspiring it</a:t>
            </a:r>
          </a:p>
          <a:p>
            <a:pPr lvl="2"/>
            <a:r>
              <a:rPr lang="en-US" b="1" dirty="0" smtClean="0"/>
              <a:t>Work 6 days, rest 7</a:t>
            </a:r>
            <a:r>
              <a:rPr lang="en-US" b="1" baseline="30000" dirty="0" smtClean="0"/>
              <a:t>th</a:t>
            </a:r>
            <a:r>
              <a:rPr lang="en-US" b="1" dirty="0" smtClean="0"/>
              <a:t> </a:t>
            </a:r>
            <a:r>
              <a:rPr lang="en-US" b="1" u="sng" dirty="0" smtClean="0"/>
              <a:t>BECAUSE</a:t>
            </a:r>
            <a:r>
              <a:rPr lang="en-US" b="1" dirty="0" smtClean="0"/>
              <a:t>…</a:t>
            </a:r>
          </a:p>
          <a:p>
            <a:pPr lvl="2"/>
            <a:r>
              <a:rPr lang="en-US" b="1" dirty="0" smtClean="0"/>
              <a:t>Same Hebrew word, same context, (cause/effect)</a:t>
            </a:r>
          </a:p>
          <a:p>
            <a:pPr lvl="1"/>
            <a:r>
              <a:rPr lang="en-US" b="1" dirty="0" smtClean="0"/>
              <a:t>Jesus – </a:t>
            </a:r>
            <a:r>
              <a:rPr lang="en-US" b="1" dirty="0" smtClean="0"/>
              <a:t>Mark 10:6-8 – Marriage (Gen 1:27; 2:24)</a:t>
            </a:r>
          </a:p>
          <a:p>
            <a:pPr lvl="1"/>
            <a:r>
              <a:rPr lang="en-US" b="1" dirty="0" smtClean="0"/>
              <a:t>Luke – Luke 3:38 – Back to Adam-no gaps</a:t>
            </a:r>
          </a:p>
          <a:p>
            <a:pPr lvl="1"/>
            <a:r>
              <a:rPr lang="en-US" b="1" dirty="0" smtClean="0"/>
              <a:t>Paul – 1 Cor 15:21-22, 45 – 1</a:t>
            </a:r>
            <a:r>
              <a:rPr lang="en-US" b="1" baseline="30000" dirty="0" smtClean="0"/>
              <a:t>st</a:t>
            </a:r>
            <a:r>
              <a:rPr lang="en-US" b="1" dirty="0" smtClean="0"/>
              <a:t> man</a:t>
            </a:r>
          </a:p>
          <a:p>
            <a:pPr lvl="1"/>
            <a:r>
              <a:rPr lang="en-US" b="1" dirty="0" smtClean="0"/>
              <a:t>All variations place </a:t>
            </a:r>
            <a:r>
              <a:rPr lang="en-US" b="1" u="sng" dirty="0" smtClean="0"/>
              <a:t>death</a:t>
            </a:r>
            <a:r>
              <a:rPr lang="en-US" b="1" dirty="0" smtClean="0"/>
              <a:t> </a:t>
            </a:r>
            <a:r>
              <a:rPr lang="en-US" b="1" u="sng" dirty="0" smtClean="0"/>
              <a:t>before</a:t>
            </a:r>
            <a:r>
              <a:rPr lang="en-US" b="1" dirty="0" smtClean="0"/>
              <a:t> </a:t>
            </a:r>
            <a:r>
              <a:rPr lang="en-US" b="1" u="sng" dirty="0" smtClean="0"/>
              <a:t>sin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As I studied this topic I found </a:t>
            </a:r>
            <a:r>
              <a:rPr lang="en-US" b="1" u="sng" dirty="0" smtClean="0"/>
              <a:t>no</a:t>
            </a:r>
            <a:r>
              <a:rPr lang="en-US" b="1" dirty="0" smtClean="0"/>
              <a:t> difficulties</a:t>
            </a:r>
          </a:p>
          <a:p>
            <a:pPr lvl="1"/>
            <a:r>
              <a:rPr lang="en-US" b="1" dirty="0" smtClean="0"/>
              <a:t> with the text </a:t>
            </a:r>
          </a:p>
          <a:p>
            <a:pPr lvl="1"/>
            <a:r>
              <a:rPr lang="en-US" b="1" dirty="0" smtClean="0"/>
              <a:t>or, with the concept</a:t>
            </a:r>
          </a:p>
          <a:p>
            <a:r>
              <a:rPr lang="en-US" b="1" dirty="0" smtClean="0"/>
              <a:t>I notice that the difficulties that other people have begin when they try to apply man’s opinions/theories </a:t>
            </a:r>
            <a:r>
              <a:rPr lang="en-US" b="1" u="sng" dirty="0" smtClean="0"/>
              <a:t>as a basis</a:t>
            </a:r>
            <a:r>
              <a:rPr lang="en-US" b="1" dirty="0" smtClean="0"/>
              <a:t> to the inspired word of God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We are often accused of “missing the whole point” or “not seeing the big picture”</a:t>
            </a:r>
          </a:p>
          <a:p>
            <a:r>
              <a:rPr lang="en-US" b="1" dirty="0" smtClean="0"/>
              <a:t>Why argue over “details”?</a:t>
            </a:r>
          </a:p>
          <a:p>
            <a:r>
              <a:rPr lang="en-US" b="1" dirty="0" smtClean="0"/>
              <a:t>If it wasn’t important, </a:t>
            </a:r>
          </a:p>
          <a:p>
            <a:pPr lvl="1"/>
            <a:r>
              <a:rPr lang="en-US" b="1" dirty="0" smtClean="0"/>
              <a:t>Satan wouldn’t be fighting so hard</a:t>
            </a:r>
          </a:p>
          <a:p>
            <a:pPr lvl="1"/>
            <a:r>
              <a:rPr lang="en-US" b="1" dirty="0" smtClean="0"/>
              <a:t>Why don’t THEY change </a:t>
            </a:r>
            <a:r>
              <a:rPr lang="en-US" b="1" u="sng" dirty="0" smtClean="0"/>
              <a:t>their</a:t>
            </a:r>
            <a:r>
              <a:rPr lang="en-US" b="1" dirty="0" smtClean="0"/>
              <a:t> teachings?</a:t>
            </a:r>
          </a:p>
          <a:p>
            <a:r>
              <a:rPr lang="en-US" b="1" dirty="0" smtClean="0"/>
              <a:t>Trust in the Bible is tied to our faith in God</a:t>
            </a:r>
          </a:p>
          <a:p>
            <a:r>
              <a:rPr lang="en-US" b="1" dirty="0" smtClean="0"/>
              <a:t>Tonight: scientists/science and the Bible</a:t>
            </a:r>
            <a:endParaRPr lang="en-US" b="1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As I studied this topic I found </a:t>
            </a:r>
            <a:r>
              <a:rPr lang="en-US" b="1" u="sng" dirty="0" smtClean="0"/>
              <a:t>no</a:t>
            </a:r>
            <a:r>
              <a:rPr lang="en-US" b="1" dirty="0" smtClean="0"/>
              <a:t> difficulties</a:t>
            </a:r>
          </a:p>
          <a:p>
            <a:pPr lvl="1"/>
            <a:r>
              <a:rPr lang="en-US" b="1" dirty="0" smtClean="0"/>
              <a:t> with the text </a:t>
            </a:r>
          </a:p>
          <a:p>
            <a:pPr lvl="1"/>
            <a:r>
              <a:rPr lang="en-US" b="1" dirty="0" smtClean="0"/>
              <a:t>or, with the concept</a:t>
            </a:r>
          </a:p>
          <a:p>
            <a:r>
              <a:rPr lang="en-US" b="1" dirty="0" smtClean="0"/>
              <a:t>I notice that the difficulties that other people have begin when they try to apply man’s opinions/theories </a:t>
            </a:r>
            <a:r>
              <a:rPr lang="en-US" b="1" u="sng" dirty="0" smtClean="0"/>
              <a:t>as a basis</a:t>
            </a:r>
            <a:r>
              <a:rPr lang="en-US" b="1" dirty="0" smtClean="0"/>
              <a:t> to the inspired word of God</a:t>
            </a:r>
          </a:p>
          <a:p>
            <a:r>
              <a:rPr lang="en-US" b="1" dirty="0" smtClean="0"/>
              <a:t>2 basic categories today</a:t>
            </a:r>
          </a:p>
          <a:p>
            <a:pPr lvl="1"/>
            <a:r>
              <a:rPr lang="en-US" b="1" dirty="0" smtClean="0"/>
              <a:t>Bible</a:t>
            </a:r>
          </a:p>
          <a:p>
            <a:pPr lvl="1"/>
            <a:r>
              <a:rPr lang="en-US" b="1" dirty="0" smtClean="0"/>
              <a:t>Science</a:t>
            </a: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MAJOR Problem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Christians have declared defeat in the area of </a:t>
            </a:r>
          </a:p>
          <a:p>
            <a:pPr lvl="1"/>
            <a:r>
              <a:rPr lang="en-US" b="1" dirty="0" smtClean="0"/>
              <a:t>Evolution</a:t>
            </a:r>
          </a:p>
          <a:p>
            <a:pPr lvl="1"/>
            <a:r>
              <a:rPr lang="en-US" b="1" dirty="0" smtClean="0"/>
              <a:t>Beginnings of life</a:t>
            </a:r>
          </a:p>
          <a:p>
            <a:pPr lvl="1"/>
            <a:r>
              <a:rPr lang="en-US" b="1" dirty="0" smtClean="0"/>
              <a:t>The age of the earth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MAJOR Problem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Christians have declared defeat in the area of </a:t>
            </a:r>
          </a:p>
          <a:p>
            <a:pPr lvl="1"/>
            <a:r>
              <a:rPr lang="en-US" b="1" dirty="0" smtClean="0"/>
              <a:t>Evolution</a:t>
            </a:r>
          </a:p>
          <a:p>
            <a:pPr lvl="1"/>
            <a:r>
              <a:rPr lang="en-US" b="1" dirty="0" smtClean="0"/>
              <a:t>Beginnings of life</a:t>
            </a:r>
          </a:p>
          <a:p>
            <a:pPr lvl="1"/>
            <a:r>
              <a:rPr lang="en-US" b="1" dirty="0" smtClean="0"/>
              <a:t>The age of the earth</a:t>
            </a:r>
          </a:p>
          <a:p>
            <a:r>
              <a:rPr lang="en-US" b="1" dirty="0" smtClean="0"/>
              <a:t>Ask most children “When did dinosaurs live?”</a:t>
            </a:r>
          </a:p>
          <a:p>
            <a:pPr lvl="1"/>
            <a:r>
              <a:rPr lang="en-US" b="1" dirty="0" smtClean="0"/>
              <a:t>“65 Million years ago”</a:t>
            </a:r>
          </a:p>
          <a:p>
            <a:pPr lvl="1"/>
            <a:r>
              <a:rPr lang="en-US" b="1" dirty="0" smtClean="0"/>
              <a:t>“Millions and millions of years ago”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MAJOR Problem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Christians have declared defeat in the area of </a:t>
            </a:r>
          </a:p>
          <a:p>
            <a:pPr lvl="1"/>
            <a:r>
              <a:rPr lang="en-US" b="1" dirty="0" smtClean="0"/>
              <a:t>Evolution</a:t>
            </a:r>
          </a:p>
          <a:p>
            <a:pPr lvl="1"/>
            <a:r>
              <a:rPr lang="en-US" b="1" dirty="0" smtClean="0"/>
              <a:t>Beginnings of life</a:t>
            </a:r>
          </a:p>
          <a:p>
            <a:pPr lvl="1"/>
            <a:r>
              <a:rPr lang="en-US" b="1" dirty="0" smtClean="0"/>
              <a:t>The age of the earth</a:t>
            </a:r>
          </a:p>
          <a:p>
            <a:r>
              <a:rPr lang="en-US" b="1" dirty="0" smtClean="0"/>
              <a:t>Ask most children “When did dinosaurs live?”</a:t>
            </a:r>
          </a:p>
          <a:p>
            <a:pPr lvl="1"/>
            <a:r>
              <a:rPr lang="en-US" b="1" dirty="0" smtClean="0"/>
              <a:t>“65 Million years ago”</a:t>
            </a:r>
          </a:p>
          <a:p>
            <a:pPr lvl="1"/>
            <a:r>
              <a:rPr lang="en-US" b="1" dirty="0" smtClean="0"/>
              <a:t>“Millions and millions of years ago”</a:t>
            </a:r>
          </a:p>
          <a:p>
            <a:r>
              <a:rPr lang="en-US" b="1" dirty="0" smtClean="0"/>
              <a:t>Many Christians don’t do much better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Consequences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We fail to teach (Deut 6; Ephesians 6)</a:t>
            </a:r>
          </a:p>
          <a:p>
            <a:pPr lvl="1"/>
            <a:r>
              <a:rPr lang="en-US" b="1" dirty="0" smtClean="0"/>
              <a:t>God’s revealed truth on creation</a:t>
            </a:r>
          </a:p>
          <a:p>
            <a:pPr lvl="1"/>
            <a:r>
              <a:rPr lang="en-US" b="1" dirty="0" smtClean="0"/>
              <a:t>Respect for the Bible</a:t>
            </a:r>
          </a:p>
          <a:p>
            <a:pPr lvl="1"/>
            <a:r>
              <a:rPr lang="en-US" b="1" dirty="0" smtClean="0"/>
              <a:t>Trust in God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Consequences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We fail to teach (Deut 6; Ephesians 6)</a:t>
            </a:r>
          </a:p>
          <a:p>
            <a:pPr lvl="1"/>
            <a:r>
              <a:rPr lang="en-US" b="1" dirty="0" smtClean="0"/>
              <a:t>God’s revealed truth on creation</a:t>
            </a:r>
          </a:p>
          <a:p>
            <a:pPr lvl="1"/>
            <a:r>
              <a:rPr lang="en-US" b="1" dirty="0" smtClean="0"/>
              <a:t>Respect for the Bible</a:t>
            </a:r>
          </a:p>
          <a:p>
            <a:pPr lvl="1"/>
            <a:r>
              <a:rPr lang="en-US" b="1" dirty="0" smtClean="0"/>
              <a:t>Trust in God</a:t>
            </a:r>
          </a:p>
          <a:p>
            <a:r>
              <a:rPr lang="en-US" b="1" dirty="0" smtClean="0"/>
              <a:t>We allow (Romans 1:18-23, 25)</a:t>
            </a:r>
          </a:p>
          <a:p>
            <a:pPr lvl="1"/>
            <a:r>
              <a:rPr lang="en-US" b="1" dirty="0" smtClean="0"/>
              <a:t>The devil’s lies to be the basis of their thinking</a:t>
            </a:r>
          </a:p>
          <a:p>
            <a:pPr lvl="1"/>
            <a:r>
              <a:rPr lang="en-US" b="1" dirty="0" smtClean="0"/>
              <a:t>Doubt in the rest of Scriptures</a:t>
            </a:r>
          </a:p>
          <a:p>
            <a:pPr lvl="2"/>
            <a:r>
              <a:rPr lang="en-US" b="1" dirty="0" smtClean="0"/>
              <a:t>Sin</a:t>
            </a:r>
          </a:p>
          <a:p>
            <a:pPr lvl="2"/>
            <a:r>
              <a:rPr lang="en-US" b="1" dirty="0" smtClean="0"/>
              <a:t>Salvation</a:t>
            </a:r>
          </a:p>
          <a:p>
            <a:pPr lvl="2"/>
            <a:r>
              <a:rPr lang="en-US" b="1" dirty="0" smtClean="0"/>
              <a:t>Judgment, etc.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802</TotalTime>
  <Words>1523</Words>
  <Application>Microsoft Office PowerPoint</Application>
  <PresentationFormat>On-screen Show (4:3)</PresentationFormat>
  <Paragraphs>214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The 6 Days of Creation</vt:lpstr>
      <vt:lpstr>INTRODUCTION</vt:lpstr>
      <vt:lpstr>INTRODUCTION</vt:lpstr>
      <vt:lpstr>INTRODUCTION</vt:lpstr>
      <vt:lpstr>A MAJOR Problem</vt:lpstr>
      <vt:lpstr>A MAJOR Problem</vt:lpstr>
      <vt:lpstr>A MAJOR Problem</vt:lpstr>
      <vt:lpstr>Consequences</vt:lpstr>
      <vt:lpstr>Consequences</vt:lpstr>
      <vt:lpstr>Consequences</vt:lpstr>
      <vt:lpstr>Consequences</vt:lpstr>
      <vt:lpstr>Consequences</vt:lpstr>
      <vt:lpstr>Consequences</vt:lpstr>
      <vt:lpstr>Bible</vt:lpstr>
      <vt:lpstr>Bible</vt:lpstr>
      <vt:lpstr>Bible</vt:lpstr>
      <vt:lpstr>Bible</vt:lpstr>
      <vt:lpstr>Bible</vt:lpstr>
      <vt:lpstr>Bible</vt:lpstr>
      <vt:lpstr>Bible</vt:lpstr>
      <vt:lpstr>Bible</vt:lpstr>
      <vt:lpstr>Bible</vt:lpstr>
      <vt:lpstr>Bible</vt:lpstr>
      <vt:lpstr>Bible</vt:lpstr>
      <vt:lpstr>Bible</vt:lpstr>
      <vt:lpstr>Bible</vt:lpstr>
      <vt:lpstr>Bible</vt:lpstr>
      <vt:lpstr>Bible</vt:lpstr>
      <vt:lpstr>Bible</vt:lpstr>
      <vt:lpstr>CONCLUSION</vt:lpstr>
      <vt:lpstr>Are YOU a Christian?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You Read…?</dc:title>
  <dc:creator>Pili</dc:creator>
  <cp:lastModifiedBy>Pili</cp:lastModifiedBy>
  <cp:revision>31</cp:revision>
  <dcterms:created xsi:type="dcterms:W3CDTF">2015-05-30T17:53:26Z</dcterms:created>
  <dcterms:modified xsi:type="dcterms:W3CDTF">2015-09-27T14:25:58Z</dcterms:modified>
</cp:coreProperties>
</file>