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Default Extension="wdp" ContentType="image/vnd.ms-photo"/>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5"/>
  </p:notesMasterIdLst>
  <p:handoutMasterIdLst>
    <p:handoutMasterId r:id="rId36"/>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Lst>
  <p:sldSz cx="10287000" cy="6858000" type="35mm"/>
  <p:notesSz cx="6858000" cy="9144000"/>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0"/>
      </p:ext>
    </p:extLst>
  </p:showPr>
  <p:clrMru>
    <a:srgbClr val="009966"/>
    <a:srgbClr val="000000"/>
    <a:srgbClr val="00808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580"/>
    <p:restoredTop sz="86410"/>
  </p:normalViewPr>
  <p:slideViewPr>
    <p:cSldViewPr>
      <p:cViewPr varScale="1">
        <p:scale>
          <a:sx n="89" d="100"/>
          <a:sy n="89" d="100"/>
        </p:scale>
        <p:origin x="-426" y="-108"/>
      </p:cViewPr>
      <p:guideLst>
        <p:guide orient="horz" pos="2160"/>
        <p:guide pos="32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225936184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body" sz="quarter" idx="3"/>
          </p:nvPr>
        </p:nvSpPr>
        <p:spPr bwMode="auto">
          <a:xfrm>
            <a:off x="914400" y="4343400"/>
            <a:ext cx="5029200" cy="41148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0488" tIns="44450" rIns="90488" bIns="4445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2051" name="Rectangle 3"/>
          <p:cNvSpPr>
            <a:spLocks noGrp="1" noRot="1" noChangeAspect="1" noChangeArrowheads="1" noTextEdit="1"/>
          </p:cNvSpPr>
          <p:nvPr>
            <p:ph type="sldImg" idx="2"/>
          </p:nvPr>
        </p:nvSpPr>
        <p:spPr bwMode="auto">
          <a:xfrm>
            <a:off x="863600" y="692150"/>
            <a:ext cx="5130800" cy="3416300"/>
          </a:xfrm>
          <a:prstGeom prst="rect">
            <a:avLst/>
          </a:prstGeom>
          <a:noFill/>
          <a:ln w="12700">
            <a:solidFill>
              <a:schemeClr val="tx1"/>
            </a:solidFill>
            <a:miter lim="800000"/>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rgbClr val="808080"/>
                  </a:outerShdw>
                </a:effectLst>
              </a14:hiddenEffects>
            </a:ext>
            <a:ext uri="{53640926-AAD7-44D8-BBD7-CCE9431645EC}">
              <a14:shadowObscured xmlns:a14="http://schemas.microsoft.com/office/drawing/2010/main" xmlns="" val="1"/>
            </a:ext>
          </a:extLst>
        </p:spPr>
      </p:sp>
    </p:spTree>
    <p:extLst>
      <p:ext uri="{BB962C8B-B14F-4D97-AF65-F5344CB8AC3E}">
        <p14:creationId xmlns:p14="http://schemas.microsoft.com/office/powerpoint/2010/main" xmlns="" val="259478320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ChangeArrowheads="1"/>
          </p:cNvSpPr>
          <p:nvPr/>
        </p:nvSpPr>
        <p:spPr bwMode="auto">
          <a:xfrm>
            <a:off x="3886200" y="0"/>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4099" name="Rectangle 3"/>
          <p:cNvSpPr>
            <a:spLocks noChangeArrowheads="1"/>
          </p:cNvSpPr>
          <p:nvPr/>
        </p:nvSpPr>
        <p:spPr bwMode="auto">
          <a:xfrm>
            <a:off x="3886200" y="8686800"/>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19050" tIns="0" rIns="19050" bIns="0" anchor="b"/>
          <a:lstStyle/>
          <a:p>
            <a:pPr algn="r"/>
            <a:r>
              <a:rPr lang="en-US" altLang="en-US" sz="1000" i="1"/>
              <a:t>1</a:t>
            </a:r>
          </a:p>
        </p:txBody>
      </p:sp>
      <p:sp>
        <p:nvSpPr>
          <p:cNvPr id="4100" name="Rectangle 4"/>
          <p:cNvSpPr>
            <a:spLocks noChangeArrowheads="1"/>
          </p:cNvSpPr>
          <p:nvPr/>
        </p:nvSpPr>
        <p:spPr bwMode="auto">
          <a:xfrm>
            <a:off x="0" y="8686800"/>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4101" name="Rectangle 5"/>
          <p:cNvSpPr>
            <a:spLocks noChangeArrowheads="1"/>
          </p:cNvSpPr>
          <p:nvPr/>
        </p:nvSpPr>
        <p:spPr bwMode="auto">
          <a:xfrm>
            <a:off x="0" y="0"/>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4102" name="Rectangle 6"/>
          <p:cNvSpPr>
            <a:spLocks noGrp="1" noChangeArrowheads="1"/>
          </p:cNvSpPr>
          <p:nvPr>
            <p:ph type="body" idx="1"/>
          </p:nvPr>
        </p:nvSpPr>
        <p:spPr>
          <a:ln/>
        </p:spPr>
        <p:txBody>
          <a:bodyPr/>
          <a:lstStyle/>
          <a:p>
            <a:endParaRPr lang="en-US" altLang="en-US"/>
          </a:p>
        </p:txBody>
      </p:sp>
      <p:sp>
        <p:nvSpPr>
          <p:cNvPr id="4103" name="Rectangle 7"/>
          <p:cNvSpPr>
            <a:spLocks noGrp="1" noRot="1" noChangeAspect="1" noChangeArrowheads="1" noTextEdit="1"/>
          </p:cNvSpPr>
          <p:nvPr>
            <p:ph type="sldImg"/>
          </p:nvPr>
        </p:nvSpPr>
        <p:spPr>
          <a:xfrm>
            <a:off x="866775" y="692150"/>
            <a:ext cx="5124450" cy="3416300"/>
          </a:xfrm>
          <a:ln cap="flat"/>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66775" y="692150"/>
            <a:ext cx="5124450" cy="34163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xmlns="" val="383866139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66775" y="692150"/>
            <a:ext cx="5124450" cy="34163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xmlns="" val="383866139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66775" y="692150"/>
            <a:ext cx="5124450" cy="34163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xmlns="" val="383866139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66775" y="692150"/>
            <a:ext cx="5124450" cy="34163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xmlns="" val="383866139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66775" y="692150"/>
            <a:ext cx="5124450" cy="34163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xmlns="" val="383866139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66775" y="692150"/>
            <a:ext cx="5124450" cy="34163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xmlns="" val="383866139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66775" y="692150"/>
            <a:ext cx="5124450" cy="34163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xmlns="" val="383866139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66775" y="692150"/>
            <a:ext cx="5124450" cy="34163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xmlns="" val="383866139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66775" y="692150"/>
            <a:ext cx="5124450" cy="34163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xmlns="" val="383866139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66775" y="692150"/>
            <a:ext cx="5124450" cy="34163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xmlns="" val="38386613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66775" y="692150"/>
            <a:ext cx="5124450" cy="34163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xmlns="" val="383866139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66775" y="692150"/>
            <a:ext cx="5124450" cy="34163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xmlns="" val="383866139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66775" y="692150"/>
            <a:ext cx="5124450" cy="34163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xmlns="" val="383866139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66775" y="692150"/>
            <a:ext cx="5124450" cy="34163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xmlns="" val="383866139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66775" y="692150"/>
            <a:ext cx="5124450" cy="34163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xmlns="" val="383866139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66775" y="692150"/>
            <a:ext cx="5124450" cy="34163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xmlns="" val="383866139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66775" y="692150"/>
            <a:ext cx="5124450" cy="34163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xmlns="" val="383866139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66775" y="692150"/>
            <a:ext cx="5124450" cy="34163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xmlns="" val="383866139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66775" y="692150"/>
            <a:ext cx="5124450" cy="34163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xmlns="" val="383866139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66775" y="692150"/>
            <a:ext cx="5124450" cy="34163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xmlns="" val="383866139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66775" y="692150"/>
            <a:ext cx="5124450" cy="34163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xmlns="" val="38386613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66775" y="692150"/>
            <a:ext cx="5124450" cy="34163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xmlns="" val="3838661397"/>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66775" y="692150"/>
            <a:ext cx="5124450" cy="34163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xmlns="" val="3838661397"/>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66775" y="692150"/>
            <a:ext cx="5124450" cy="34163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xmlns="" val="3838661397"/>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66775" y="692150"/>
            <a:ext cx="5124450" cy="34163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xmlns="" val="3838661397"/>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66775" y="692150"/>
            <a:ext cx="5124450" cy="34163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xmlns="" val="38386613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66775" y="692150"/>
            <a:ext cx="5124450" cy="34163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xmlns="" val="383866139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66775" y="692150"/>
            <a:ext cx="5124450" cy="34163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xmlns="" val="383866139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66775" y="692150"/>
            <a:ext cx="5124450" cy="34163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xmlns="" val="383866139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66775" y="692150"/>
            <a:ext cx="5124450" cy="34163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xmlns="" val="383866139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66775" y="692150"/>
            <a:ext cx="5124450" cy="34163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xmlns="" val="383866139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66775" y="692150"/>
            <a:ext cx="5124450" cy="34163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xmlns="" val="38386613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71525" y="2130425"/>
            <a:ext cx="874395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543050" y="3886200"/>
            <a:ext cx="72009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xmlns="" val="22888703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xmlns="" val="20406603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29488" y="609600"/>
            <a:ext cx="2185987"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771525" y="609600"/>
            <a:ext cx="6405563"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xmlns="" val="13932209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xmlns="" val="32223577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12800" y="4406900"/>
            <a:ext cx="874395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812800" y="2906713"/>
            <a:ext cx="874395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xmlns="" val="16893043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71525" y="1981200"/>
            <a:ext cx="4295775"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219700" y="1981200"/>
            <a:ext cx="4295775"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xmlns="" val="50816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14350" y="274638"/>
            <a:ext cx="92583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514350" y="1535113"/>
            <a:ext cx="454501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14350" y="2174875"/>
            <a:ext cx="454501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5226050" y="1535113"/>
            <a:ext cx="454660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226050" y="2174875"/>
            <a:ext cx="4546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xmlns="" val="25247609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xmlns="" val="25361601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538854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14350" y="273050"/>
            <a:ext cx="3384550"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022725" y="273050"/>
            <a:ext cx="5749925"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514350" y="1435100"/>
            <a:ext cx="3384550"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xmlns="" val="36023282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016125" y="4800600"/>
            <a:ext cx="6172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016125" y="612775"/>
            <a:ext cx="6172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2016125" y="5367338"/>
            <a:ext cx="6172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xmlns="" val="33082828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ChangeArrowheads="1"/>
          </p:cNvSpPr>
          <p:nvPr/>
        </p:nvSpPr>
        <p:spPr bwMode="auto">
          <a:xfrm>
            <a:off x="0" y="0"/>
            <a:ext cx="10285413" cy="6856413"/>
          </a:xfrm>
          <a:prstGeom prst="rect">
            <a:avLst/>
          </a:prstGeom>
          <a:gradFill rotWithShape="0">
            <a:gsLst>
              <a:gs pos="0">
                <a:srgbClr val="008080">
                  <a:gamma/>
                  <a:shade val="0"/>
                  <a:invGamma/>
                </a:srgbClr>
              </a:gs>
              <a:gs pos="100000">
                <a:srgbClr val="008080"/>
              </a:gs>
            </a:gsLst>
            <a:lin ang="5400000" scaled="1"/>
          </a:gradFill>
          <a:ln>
            <a:noFill/>
          </a:ln>
          <a:effectLst/>
          <a:extLs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1027" name="Freeform 3"/>
          <p:cNvSpPr>
            <a:spLocks/>
          </p:cNvSpPr>
          <p:nvPr/>
        </p:nvSpPr>
        <p:spPr bwMode="auto">
          <a:xfrm>
            <a:off x="219075" y="182563"/>
            <a:ext cx="9917113" cy="6559550"/>
          </a:xfrm>
          <a:custGeom>
            <a:avLst/>
            <a:gdLst>
              <a:gd name="T0" fmla="*/ 0 w 6247"/>
              <a:gd name="T1" fmla="*/ 307 h 4132"/>
              <a:gd name="T2" fmla="*/ 352 w 6247"/>
              <a:gd name="T3" fmla="*/ 307 h 4132"/>
              <a:gd name="T4" fmla="*/ 352 w 6247"/>
              <a:gd name="T5" fmla="*/ 0 h 4132"/>
              <a:gd name="T6" fmla="*/ 5886 w 6247"/>
              <a:gd name="T7" fmla="*/ 0 h 4132"/>
              <a:gd name="T8" fmla="*/ 5886 w 6247"/>
              <a:gd name="T9" fmla="*/ 307 h 4132"/>
              <a:gd name="T10" fmla="*/ 6246 w 6247"/>
              <a:gd name="T11" fmla="*/ 307 h 4132"/>
              <a:gd name="T12" fmla="*/ 6246 w 6247"/>
              <a:gd name="T13" fmla="*/ 3850 h 4132"/>
              <a:gd name="T14" fmla="*/ 5886 w 6247"/>
              <a:gd name="T15" fmla="*/ 3850 h 4132"/>
              <a:gd name="T16" fmla="*/ 5886 w 6247"/>
              <a:gd name="T17" fmla="*/ 4131 h 4132"/>
              <a:gd name="T18" fmla="*/ 352 w 6247"/>
              <a:gd name="T19" fmla="*/ 4131 h 4132"/>
              <a:gd name="T20" fmla="*/ 352 w 6247"/>
              <a:gd name="T21" fmla="*/ 3850 h 4132"/>
              <a:gd name="T22" fmla="*/ 0 w 6247"/>
              <a:gd name="T23" fmla="*/ 3850 h 4132"/>
              <a:gd name="T24" fmla="*/ 0 w 6247"/>
              <a:gd name="T25" fmla="*/ 307 h 41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6247" h="4132">
                <a:moveTo>
                  <a:pt x="0" y="307"/>
                </a:moveTo>
                <a:lnTo>
                  <a:pt x="352" y="307"/>
                </a:lnTo>
                <a:lnTo>
                  <a:pt x="352" y="0"/>
                </a:lnTo>
                <a:lnTo>
                  <a:pt x="5886" y="0"/>
                </a:lnTo>
                <a:lnTo>
                  <a:pt x="5886" y="307"/>
                </a:lnTo>
                <a:lnTo>
                  <a:pt x="6246" y="307"/>
                </a:lnTo>
                <a:lnTo>
                  <a:pt x="6246" y="3850"/>
                </a:lnTo>
                <a:lnTo>
                  <a:pt x="5886" y="3850"/>
                </a:lnTo>
                <a:lnTo>
                  <a:pt x="5886" y="4131"/>
                </a:lnTo>
                <a:lnTo>
                  <a:pt x="352" y="4131"/>
                </a:lnTo>
                <a:lnTo>
                  <a:pt x="352" y="3850"/>
                </a:lnTo>
                <a:lnTo>
                  <a:pt x="0" y="3850"/>
                </a:lnTo>
                <a:lnTo>
                  <a:pt x="0" y="307"/>
                </a:lnTo>
              </a:path>
            </a:pathLst>
          </a:custGeom>
          <a:noFill/>
          <a:ln w="50800" cap="rnd" cmpd="sng">
            <a:solidFill>
              <a:srgbClr val="ABABAB"/>
            </a:solidFill>
            <a:prstDash val="solid"/>
            <a:round/>
            <a:headEnd type="none" w="med" len="med"/>
            <a:tailEnd type="none" w="med" len="me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US"/>
          </a:p>
        </p:txBody>
      </p:sp>
      <p:sp>
        <p:nvSpPr>
          <p:cNvPr id="1028" name="Freeform 4"/>
          <p:cNvSpPr>
            <a:spLocks/>
          </p:cNvSpPr>
          <p:nvPr/>
        </p:nvSpPr>
        <p:spPr bwMode="auto">
          <a:xfrm>
            <a:off x="434975" y="314325"/>
            <a:ext cx="9499600" cy="6281738"/>
          </a:xfrm>
          <a:custGeom>
            <a:avLst/>
            <a:gdLst>
              <a:gd name="T0" fmla="*/ 0 w 5984"/>
              <a:gd name="T1" fmla="*/ 0 h 3957"/>
              <a:gd name="T2" fmla="*/ 5983 w 5984"/>
              <a:gd name="T3" fmla="*/ 0 h 3957"/>
              <a:gd name="T4" fmla="*/ 5983 w 5984"/>
              <a:gd name="T5" fmla="*/ 3956 h 3957"/>
              <a:gd name="T6" fmla="*/ 0 w 5984"/>
              <a:gd name="T7" fmla="*/ 3956 h 3957"/>
              <a:gd name="T8" fmla="*/ 0 w 5984"/>
              <a:gd name="T9" fmla="*/ 0 h 3957"/>
            </a:gdLst>
            <a:ahLst/>
            <a:cxnLst>
              <a:cxn ang="0">
                <a:pos x="T0" y="T1"/>
              </a:cxn>
              <a:cxn ang="0">
                <a:pos x="T2" y="T3"/>
              </a:cxn>
              <a:cxn ang="0">
                <a:pos x="T4" y="T5"/>
              </a:cxn>
              <a:cxn ang="0">
                <a:pos x="T6" y="T7"/>
              </a:cxn>
              <a:cxn ang="0">
                <a:pos x="T8" y="T9"/>
              </a:cxn>
            </a:cxnLst>
            <a:rect l="0" t="0" r="r" b="b"/>
            <a:pathLst>
              <a:path w="5984" h="3957">
                <a:moveTo>
                  <a:pt x="0" y="0"/>
                </a:moveTo>
                <a:lnTo>
                  <a:pt x="5983" y="0"/>
                </a:lnTo>
                <a:lnTo>
                  <a:pt x="5983" y="3956"/>
                </a:lnTo>
                <a:lnTo>
                  <a:pt x="0" y="3956"/>
                </a:lnTo>
                <a:lnTo>
                  <a:pt x="0" y="0"/>
                </a:lnTo>
              </a:path>
            </a:pathLst>
          </a:custGeom>
          <a:noFill/>
          <a:ln w="12700" cap="rnd" cmpd="sng">
            <a:solidFill>
              <a:srgbClr val="FEFF55"/>
            </a:solidFill>
            <a:prstDash val="solid"/>
            <a:round/>
            <a:headEnd type="none" w="med" len="med"/>
            <a:tailEnd type="none" w="med" len="me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US"/>
          </a:p>
        </p:txBody>
      </p:sp>
      <p:sp>
        <p:nvSpPr>
          <p:cNvPr id="1029" name="Rectangle 5"/>
          <p:cNvSpPr>
            <a:spLocks noGrp="1" noChangeArrowheads="1"/>
          </p:cNvSpPr>
          <p:nvPr>
            <p:ph type="title"/>
          </p:nvPr>
        </p:nvSpPr>
        <p:spPr bwMode="auto">
          <a:xfrm>
            <a:off x="771525" y="609600"/>
            <a:ext cx="8743950" cy="1143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0488" tIns="44450" rIns="90488" bIns="44450" numCol="1" anchor="ctr" anchorCtr="0" compatLnSpc="1">
            <a:prstTxWarp prst="textNoShape">
              <a:avLst/>
            </a:prstTxWarp>
          </a:bodyPr>
          <a:lstStyle/>
          <a:p>
            <a:pPr lvl="0"/>
            <a:r>
              <a:rPr lang="en-US" altLang="en-US" smtClean="0"/>
              <a:t>Click to edit Master title style</a:t>
            </a:r>
          </a:p>
        </p:txBody>
      </p:sp>
      <p:sp>
        <p:nvSpPr>
          <p:cNvPr id="1030" name="Rectangle 6"/>
          <p:cNvSpPr>
            <a:spLocks noGrp="1" noChangeArrowheads="1"/>
          </p:cNvSpPr>
          <p:nvPr>
            <p:ph type="body" idx="1"/>
          </p:nvPr>
        </p:nvSpPr>
        <p:spPr bwMode="auto">
          <a:xfrm>
            <a:off x="771525" y="1981200"/>
            <a:ext cx="8743950" cy="41148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0488" tIns="44450" rIns="90488" bIns="4445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Tree>
  </p:cSld>
  <p:clrMap bg1="dk2" tx1="lt1" bg2="dk1"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1" fontAlgn="base" hangingPunct="1">
        <a:spcBef>
          <a:spcPct val="0"/>
        </a:spcBef>
        <a:spcAft>
          <a:spcPct val="0"/>
        </a:spcAft>
        <a:defRPr sz="4400" b="1">
          <a:solidFill>
            <a:schemeClr val="tx2"/>
          </a:solidFill>
          <a:latin typeface="+mj-lt"/>
          <a:ea typeface="+mj-ea"/>
          <a:cs typeface="+mj-cs"/>
        </a:defRPr>
      </a:lvl1pPr>
      <a:lvl2pPr algn="ctr" rtl="0" eaLnBrk="1" fontAlgn="base" hangingPunct="1">
        <a:spcBef>
          <a:spcPct val="0"/>
        </a:spcBef>
        <a:spcAft>
          <a:spcPct val="0"/>
        </a:spcAft>
        <a:defRPr sz="4400" b="1">
          <a:solidFill>
            <a:schemeClr val="tx2"/>
          </a:solidFill>
          <a:latin typeface="Times New Roman" pitchFamily="18" charset="0"/>
        </a:defRPr>
      </a:lvl2pPr>
      <a:lvl3pPr algn="ctr" rtl="0" eaLnBrk="1" fontAlgn="base" hangingPunct="1">
        <a:spcBef>
          <a:spcPct val="0"/>
        </a:spcBef>
        <a:spcAft>
          <a:spcPct val="0"/>
        </a:spcAft>
        <a:defRPr sz="4400" b="1">
          <a:solidFill>
            <a:schemeClr val="tx2"/>
          </a:solidFill>
          <a:latin typeface="Times New Roman" pitchFamily="18" charset="0"/>
        </a:defRPr>
      </a:lvl3pPr>
      <a:lvl4pPr algn="ctr" rtl="0" eaLnBrk="1" fontAlgn="base" hangingPunct="1">
        <a:spcBef>
          <a:spcPct val="0"/>
        </a:spcBef>
        <a:spcAft>
          <a:spcPct val="0"/>
        </a:spcAft>
        <a:defRPr sz="4400" b="1">
          <a:solidFill>
            <a:schemeClr val="tx2"/>
          </a:solidFill>
          <a:latin typeface="Times New Roman" pitchFamily="18" charset="0"/>
        </a:defRPr>
      </a:lvl4pPr>
      <a:lvl5pPr algn="ctr" rtl="0" eaLnBrk="1" fontAlgn="base" hangingPunct="1">
        <a:spcBef>
          <a:spcPct val="0"/>
        </a:spcBef>
        <a:spcAft>
          <a:spcPct val="0"/>
        </a:spcAft>
        <a:defRPr sz="4400" b="1">
          <a:solidFill>
            <a:schemeClr val="tx2"/>
          </a:solidFill>
          <a:latin typeface="Times New Roman" pitchFamily="18" charset="0"/>
        </a:defRPr>
      </a:lvl5pPr>
      <a:lvl6pPr marL="457200" algn="ctr" rtl="0" eaLnBrk="1" fontAlgn="base" hangingPunct="1">
        <a:spcBef>
          <a:spcPct val="0"/>
        </a:spcBef>
        <a:spcAft>
          <a:spcPct val="0"/>
        </a:spcAft>
        <a:defRPr sz="4400" b="1">
          <a:solidFill>
            <a:schemeClr val="tx2"/>
          </a:solidFill>
          <a:latin typeface="Times New Roman" pitchFamily="18" charset="0"/>
        </a:defRPr>
      </a:lvl6pPr>
      <a:lvl7pPr marL="914400" algn="ctr" rtl="0" eaLnBrk="1" fontAlgn="base" hangingPunct="1">
        <a:spcBef>
          <a:spcPct val="0"/>
        </a:spcBef>
        <a:spcAft>
          <a:spcPct val="0"/>
        </a:spcAft>
        <a:defRPr sz="4400" b="1">
          <a:solidFill>
            <a:schemeClr val="tx2"/>
          </a:solidFill>
          <a:latin typeface="Times New Roman" pitchFamily="18" charset="0"/>
        </a:defRPr>
      </a:lvl7pPr>
      <a:lvl8pPr marL="1371600" algn="ctr" rtl="0" eaLnBrk="1" fontAlgn="base" hangingPunct="1">
        <a:spcBef>
          <a:spcPct val="0"/>
        </a:spcBef>
        <a:spcAft>
          <a:spcPct val="0"/>
        </a:spcAft>
        <a:defRPr sz="4400" b="1">
          <a:solidFill>
            <a:schemeClr val="tx2"/>
          </a:solidFill>
          <a:latin typeface="Times New Roman" pitchFamily="18" charset="0"/>
        </a:defRPr>
      </a:lvl8pPr>
      <a:lvl9pPr marL="1828800" algn="ctr" rtl="0" eaLnBrk="1" fontAlgn="base" hangingPunct="1">
        <a:spcBef>
          <a:spcPct val="0"/>
        </a:spcBef>
        <a:spcAft>
          <a:spcPct val="0"/>
        </a:spcAft>
        <a:defRPr sz="4400" b="1">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SzPct val="100000"/>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SzPct val="100000"/>
        <a:buChar char="–"/>
        <a:defRPr sz="2800">
          <a:solidFill>
            <a:schemeClr val="tx1"/>
          </a:solidFill>
          <a:latin typeface="+mn-lt"/>
        </a:defRPr>
      </a:lvl2pPr>
      <a:lvl3pPr marL="1143000" indent="-228600" algn="l" rtl="0" eaLnBrk="1" fontAlgn="base" hangingPunct="1">
        <a:spcBef>
          <a:spcPct val="20000"/>
        </a:spcBef>
        <a:spcAft>
          <a:spcPct val="0"/>
        </a:spcAft>
        <a:buSzPct val="100000"/>
        <a:buChar char="•"/>
        <a:defRPr sz="2400">
          <a:solidFill>
            <a:schemeClr val="tx1"/>
          </a:solidFill>
          <a:latin typeface="+mn-lt"/>
        </a:defRPr>
      </a:lvl3pPr>
      <a:lvl4pPr marL="1600200" indent="-228600" algn="l" rtl="0" eaLnBrk="1" fontAlgn="base" hangingPunct="1">
        <a:spcBef>
          <a:spcPct val="20000"/>
        </a:spcBef>
        <a:spcAft>
          <a:spcPct val="0"/>
        </a:spcAft>
        <a:buSzPct val="100000"/>
        <a:buChar char="–"/>
        <a:defRPr sz="2000">
          <a:solidFill>
            <a:schemeClr val="tx1"/>
          </a:solidFill>
          <a:latin typeface="+mn-lt"/>
        </a:defRPr>
      </a:lvl4pPr>
      <a:lvl5pPr marL="2057400" indent="-228600" algn="l" rtl="0" eaLnBrk="1" fontAlgn="base" hangingPunct="1">
        <a:spcBef>
          <a:spcPct val="20000"/>
        </a:spcBef>
        <a:spcAft>
          <a:spcPct val="0"/>
        </a:spcAft>
        <a:buSzPct val="100000"/>
        <a:buChar char="•"/>
        <a:defRPr sz="2000">
          <a:solidFill>
            <a:schemeClr val="tx1"/>
          </a:solidFill>
          <a:latin typeface="+mn-lt"/>
        </a:defRPr>
      </a:lvl5pPr>
      <a:lvl6pPr marL="2514600" indent="-228600" algn="l" rtl="0" eaLnBrk="1" fontAlgn="base" hangingPunct="1">
        <a:spcBef>
          <a:spcPct val="20000"/>
        </a:spcBef>
        <a:spcAft>
          <a:spcPct val="0"/>
        </a:spcAft>
        <a:buSzPct val="100000"/>
        <a:buChar char="•"/>
        <a:defRPr sz="2000">
          <a:solidFill>
            <a:schemeClr val="tx1"/>
          </a:solidFill>
          <a:latin typeface="+mn-lt"/>
        </a:defRPr>
      </a:lvl6pPr>
      <a:lvl7pPr marL="2971800" indent="-228600" algn="l" rtl="0" eaLnBrk="1" fontAlgn="base" hangingPunct="1">
        <a:spcBef>
          <a:spcPct val="20000"/>
        </a:spcBef>
        <a:spcAft>
          <a:spcPct val="0"/>
        </a:spcAft>
        <a:buSzPct val="100000"/>
        <a:buChar char="•"/>
        <a:defRPr sz="2000">
          <a:solidFill>
            <a:schemeClr val="tx1"/>
          </a:solidFill>
          <a:latin typeface="+mn-lt"/>
        </a:defRPr>
      </a:lvl7pPr>
      <a:lvl8pPr marL="3429000" indent="-228600" algn="l" rtl="0" eaLnBrk="1" fontAlgn="base" hangingPunct="1">
        <a:spcBef>
          <a:spcPct val="20000"/>
        </a:spcBef>
        <a:spcAft>
          <a:spcPct val="0"/>
        </a:spcAft>
        <a:buSzPct val="100000"/>
        <a:buChar char="•"/>
        <a:defRPr sz="2000">
          <a:solidFill>
            <a:schemeClr val="tx1"/>
          </a:solidFill>
          <a:latin typeface="+mn-lt"/>
        </a:defRPr>
      </a:lvl8pPr>
      <a:lvl9pPr marL="3886200" indent="-228600" algn="l" rtl="0" eaLnBrk="1" fontAlgn="base" hangingPunct="1">
        <a:spcBef>
          <a:spcPct val="20000"/>
        </a:spcBef>
        <a:spcAft>
          <a:spcPct val="0"/>
        </a:spcAft>
        <a:buSzPct val="100000"/>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microsoft.com/office/2007/relationships/hdphoto" Target="../media/hdphoto1.wdp"/></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ChangeArrowheads="1"/>
          </p:cNvSpPr>
          <p:nvPr/>
        </p:nvSpPr>
        <p:spPr bwMode="auto">
          <a:xfrm>
            <a:off x="800100" y="6248400"/>
            <a:ext cx="2132013"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3075" name="Rectangle 3"/>
          <p:cNvSpPr>
            <a:spLocks noChangeArrowheads="1"/>
          </p:cNvSpPr>
          <p:nvPr/>
        </p:nvSpPr>
        <p:spPr bwMode="auto">
          <a:xfrm>
            <a:off x="3543300" y="6248400"/>
            <a:ext cx="32004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3076" name="Rectangle 4"/>
          <p:cNvSpPr>
            <a:spLocks noChangeArrowheads="1"/>
          </p:cNvSpPr>
          <p:nvPr/>
        </p:nvSpPr>
        <p:spPr bwMode="auto">
          <a:xfrm>
            <a:off x="771525" y="6248400"/>
            <a:ext cx="2143125"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3077" name="Rectangle 5"/>
          <p:cNvSpPr>
            <a:spLocks noChangeArrowheads="1"/>
          </p:cNvSpPr>
          <p:nvPr/>
        </p:nvSpPr>
        <p:spPr bwMode="auto">
          <a:xfrm>
            <a:off x="3514725" y="6248400"/>
            <a:ext cx="325755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2" name="Title 1"/>
          <p:cNvSpPr>
            <a:spLocks noGrp="1"/>
          </p:cNvSpPr>
          <p:nvPr>
            <p:ph type="ctrTitle"/>
          </p:nvPr>
        </p:nvSpPr>
        <p:spPr/>
        <p:txBody>
          <a:bodyPr/>
          <a:lstStyle/>
          <a:p>
            <a:r>
              <a:rPr lang="en-US" dirty="0" smtClean="0"/>
              <a:t>RELATIONSHIP ADDICTION –</a:t>
            </a:r>
            <a:br>
              <a:rPr lang="en-US" dirty="0" smtClean="0"/>
            </a:br>
            <a:r>
              <a:rPr lang="en-US" dirty="0" smtClean="0"/>
              <a:t>ADDICTED TO LOVE</a:t>
            </a:r>
            <a:endParaRPr lang="en-US" dirty="0"/>
          </a:p>
        </p:txBody>
      </p:sp>
      <p:sp>
        <p:nvSpPr>
          <p:cNvPr id="3" name="Subtitle 2"/>
          <p:cNvSpPr>
            <a:spLocks noGrp="1"/>
          </p:cNvSpPr>
          <p:nvPr>
            <p:ph type="subTitle" idx="1"/>
          </p:nvPr>
        </p:nvSpPr>
        <p:spPr>
          <a:xfrm>
            <a:off x="1543050" y="5717100"/>
            <a:ext cx="7200900" cy="457200"/>
          </a:xfrm>
        </p:spPr>
        <p:txBody>
          <a:bodyPr/>
          <a:lstStyle/>
          <a:p>
            <a:r>
              <a:rPr lang="en-US" sz="2800" dirty="0" smtClean="0"/>
              <a:t>By ART ADAMS, LCSW, LCAC, CADACIV</a:t>
            </a:r>
          </a:p>
        </p:txBody>
      </p:sp>
      <p:sp>
        <p:nvSpPr>
          <p:cNvPr id="10" name="TextBox 9"/>
          <p:cNvSpPr txBox="1"/>
          <p:nvPr/>
        </p:nvSpPr>
        <p:spPr>
          <a:xfrm>
            <a:off x="1638300" y="6190342"/>
            <a:ext cx="7620000" cy="461665"/>
          </a:xfrm>
          <a:prstGeom prst="rect">
            <a:avLst/>
          </a:prstGeom>
          <a:noFill/>
        </p:spPr>
        <p:txBody>
          <a:bodyPr wrap="square" rtlCol="0">
            <a:spAutoFit/>
          </a:bodyPr>
          <a:lstStyle/>
          <a:p>
            <a:r>
              <a:rPr lang="en-US" dirty="0" smtClean="0"/>
              <a:t>PowerPoint Presentation – PowerPointPro.vpweb.com</a:t>
            </a:r>
            <a:endParaRPr lang="en-US" dirty="0"/>
          </a:p>
        </p:txBody>
      </p:sp>
    </p:spTree>
  </p:cSld>
  <p:clrMapOvr>
    <a:masterClrMapping/>
  </p:clrMapOvr>
  <p:transition spd="slow"/>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I. ESSENTIALS OF A POSITIVE RELATIONSHIP</a:t>
            </a:r>
            <a:endParaRPr lang="en-US" dirty="0"/>
          </a:p>
        </p:txBody>
      </p:sp>
      <p:sp>
        <p:nvSpPr>
          <p:cNvPr id="3" name="Content Placeholder 2"/>
          <p:cNvSpPr>
            <a:spLocks noGrp="1"/>
          </p:cNvSpPr>
          <p:nvPr>
            <p:ph idx="1"/>
          </p:nvPr>
        </p:nvSpPr>
        <p:spPr>
          <a:xfrm>
            <a:off x="723900" y="1752600"/>
            <a:ext cx="8991600" cy="4114800"/>
          </a:xfrm>
        </p:spPr>
        <p:txBody>
          <a:bodyPr/>
          <a:lstStyle/>
          <a:p>
            <a:pPr marL="1652588" indent="-625475">
              <a:buFont typeface="+mj-lt"/>
              <a:buAutoNum type="arabicPeriod"/>
            </a:pPr>
            <a:r>
              <a:rPr lang="en-US" sz="2800" dirty="0" smtClean="0"/>
              <a:t>With little or nothing to offer, one becomes a beggar for the other person to </a:t>
            </a:r>
          </a:p>
          <a:p>
            <a:pPr marL="1652588" indent="0">
              <a:buNone/>
            </a:pPr>
            <a:r>
              <a:rPr lang="en-US" sz="2800" dirty="0" smtClean="0"/>
              <a:t>love them.  Often willing to </a:t>
            </a:r>
          </a:p>
          <a:p>
            <a:pPr marL="1027113" indent="625475">
              <a:buNone/>
            </a:pPr>
            <a:r>
              <a:rPr lang="en-US" sz="2800" dirty="0" smtClean="0"/>
              <a:t>“do anything if you will just</a:t>
            </a:r>
          </a:p>
          <a:p>
            <a:pPr marL="1027113" indent="625475">
              <a:buNone/>
            </a:pPr>
            <a:r>
              <a:rPr lang="en-US" sz="2800" dirty="0" smtClean="0"/>
              <a:t>love me.”</a:t>
            </a:r>
            <a:r>
              <a:rPr lang="en-US" sz="2800" dirty="0"/>
              <a:t> </a:t>
            </a:r>
            <a:r>
              <a:rPr lang="en-US" sz="2800" dirty="0" smtClean="0"/>
              <a:t> This puts the </a:t>
            </a:r>
          </a:p>
          <a:p>
            <a:pPr marL="1652588" indent="0">
              <a:buNone/>
            </a:pPr>
            <a:r>
              <a:rPr lang="en-US" sz="2800" dirty="0" smtClean="0"/>
              <a:t>Christian in an extremely </a:t>
            </a:r>
          </a:p>
          <a:p>
            <a:pPr marL="1027113" indent="625475">
              <a:buNone/>
            </a:pPr>
            <a:r>
              <a:rPr lang="en-US" sz="2800" dirty="0" smtClean="0"/>
              <a:t>compromising position and </a:t>
            </a:r>
          </a:p>
          <a:p>
            <a:pPr marL="1027113" indent="625475">
              <a:buNone/>
            </a:pPr>
            <a:r>
              <a:rPr lang="en-US" sz="2800" dirty="0" smtClean="0"/>
              <a:t>makes an “idiot out of the </a:t>
            </a:r>
          </a:p>
          <a:p>
            <a:pPr marL="1027113" indent="625475">
              <a:buNone/>
            </a:pPr>
            <a:r>
              <a:rPr lang="en-US" sz="2800" dirty="0" smtClean="0"/>
              <a:t>targeted partner”.</a:t>
            </a:r>
          </a:p>
          <a:p>
            <a:pPr marL="1027113" indent="0">
              <a:buNone/>
            </a:pPr>
            <a:endParaRPr lang="en-US" sz="2800" dirty="0" smtClean="0"/>
          </a:p>
        </p:txBody>
      </p:sp>
      <p:pic>
        <p:nvPicPr>
          <p:cNvPr id="4" name="Picture 3"/>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7048500" y="2209800"/>
            <a:ext cx="2832784" cy="4367462"/>
          </a:xfrm>
          <a:prstGeom prst="rect">
            <a:avLst/>
          </a:prstGeom>
          <a:effectLst>
            <a:softEdge rad="190500"/>
          </a:effectLst>
        </p:spPr>
      </p:pic>
    </p:spTree>
    <p:extLst>
      <p:ext uri="{BB962C8B-B14F-4D97-AF65-F5344CB8AC3E}">
        <p14:creationId xmlns:p14="http://schemas.microsoft.com/office/powerpoint/2010/main" xmlns="" val="2064342003"/>
      </p:ext>
    </p:extLst>
  </p:cSld>
  <p:clrMapOvr>
    <a:masterClrMapping/>
  </p:clrMapOvr>
  <p:transition spd="slow">
    <p:cove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I. ESSENTIALS OF A POSITIVE RELATIONSHIP</a:t>
            </a:r>
            <a:endParaRPr lang="en-US" dirty="0"/>
          </a:p>
        </p:txBody>
      </p:sp>
      <p:sp>
        <p:nvSpPr>
          <p:cNvPr id="3" name="Content Placeholder 2"/>
          <p:cNvSpPr>
            <a:spLocks noGrp="1"/>
          </p:cNvSpPr>
          <p:nvPr>
            <p:ph idx="1"/>
          </p:nvPr>
        </p:nvSpPr>
        <p:spPr>
          <a:xfrm>
            <a:off x="723900" y="1752600"/>
            <a:ext cx="9144000" cy="4114800"/>
          </a:xfrm>
        </p:spPr>
        <p:txBody>
          <a:bodyPr/>
          <a:lstStyle/>
          <a:p>
            <a:pPr marL="2166938" indent="-514350">
              <a:buFont typeface="+mj-lt"/>
              <a:buAutoNum type="alphaLcPeriod"/>
            </a:pPr>
            <a:r>
              <a:rPr lang="en-US" sz="2600" dirty="0" smtClean="0"/>
              <a:t>The courtship and marriage relationship must always come second to one’s relationship with the Lord (Matt. 10:37; </a:t>
            </a:r>
            <a:r>
              <a:rPr lang="en-US" sz="2600" dirty="0" err="1" smtClean="0"/>
              <a:t>Lk</a:t>
            </a:r>
            <a:r>
              <a:rPr lang="en-US" sz="2600" dirty="0" smtClean="0"/>
              <a:t> 14:26).</a:t>
            </a:r>
          </a:p>
          <a:p>
            <a:pPr marL="2166938" indent="-514350">
              <a:buFont typeface="+mj-lt"/>
              <a:buAutoNum type="alphaLcPeriod"/>
            </a:pPr>
            <a:r>
              <a:rPr lang="en-US" sz="2600" dirty="0" smtClean="0"/>
              <a:t>Idolatry can and does happen in some relationships. </a:t>
            </a:r>
            <a:r>
              <a:rPr lang="en-US" sz="2600" dirty="0"/>
              <a:t> </a:t>
            </a:r>
            <a:r>
              <a:rPr lang="en-US" sz="2600" dirty="0" smtClean="0"/>
              <a:t>“Flee idolatry” does not mean the one flattered accepts “worship” (Acts 14:15). Is the statement “he just worships the ground she walks on” reflective of what a Christian should be doing?</a:t>
            </a:r>
          </a:p>
          <a:p>
            <a:pPr marL="2166938" indent="-514350">
              <a:buFont typeface="+mj-lt"/>
              <a:buAutoNum type="alphaLcPeriod"/>
            </a:pPr>
            <a:r>
              <a:rPr lang="en-US" sz="2600" dirty="0" smtClean="0"/>
              <a:t>Heroes fall – “knights in shining </a:t>
            </a:r>
            <a:r>
              <a:rPr lang="en-US" sz="2600" dirty="0" err="1" smtClean="0"/>
              <a:t>armour</a:t>
            </a:r>
            <a:r>
              <a:rPr lang="en-US" sz="2600" dirty="0" smtClean="0"/>
              <a:t> get tarnished” – No one is too good to be true.  Ultimately, reality sets in.</a:t>
            </a:r>
          </a:p>
        </p:txBody>
      </p:sp>
      <p:pic>
        <p:nvPicPr>
          <p:cNvPr id="4" name="Picture 3"/>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495300" y="2514600"/>
            <a:ext cx="1905000" cy="2514600"/>
          </a:xfrm>
          <a:prstGeom prst="rect">
            <a:avLst/>
          </a:prstGeom>
        </p:spPr>
      </p:pic>
    </p:spTree>
    <p:extLst>
      <p:ext uri="{BB962C8B-B14F-4D97-AF65-F5344CB8AC3E}">
        <p14:creationId xmlns:p14="http://schemas.microsoft.com/office/powerpoint/2010/main" xmlns="" val="741772894"/>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fade">
                                      <p:cBhvr>
                                        <p:cTn id="15"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I. ESSENTIALS OF A POSITIVE RELATIONSHIP</a:t>
            </a:r>
            <a:endParaRPr lang="en-US" dirty="0"/>
          </a:p>
        </p:txBody>
      </p:sp>
      <p:sp>
        <p:nvSpPr>
          <p:cNvPr id="3" name="Content Placeholder 2"/>
          <p:cNvSpPr>
            <a:spLocks noGrp="1"/>
          </p:cNvSpPr>
          <p:nvPr>
            <p:ph idx="1"/>
          </p:nvPr>
        </p:nvSpPr>
        <p:spPr>
          <a:xfrm>
            <a:off x="723900" y="1752600"/>
            <a:ext cx="8991600" cy="4114800"/>
          </a:xfrm>
        </p:spPr>
        <p:txBody>
          <a:bodyPr/>
          <a:lstStyle/>
          <a:p>
            <a:pPr marL="1541463" indent="-514350">
              <a:spcBef>
                <a:spcPts val="0"/>
              </a:spcBef>
              <a:buFont typeface="+mj-lt"/>
              <a:buAutoNum type="arabicPeriod" startAt="2"/>
            </a:pPr>
            <a:r>
              <a:rPr lang="en-US" sz="2800" dirty="0" smtClean="0"/>
              <a:t>The answers to your issues do not lie in a relationship.  They lie within you.  The answers to your partner’s issues do not lie within you.  Too many get into dysfunction by fooling themselves into “if I just love him/her more” or </a:t>
            </a:r>
          </a:p>
          <a:p>
            <a:pPr marL="1027113" indent="465138">
              <a:spcBef>
                <a:spcPts val="0"/>
              </a:spcBef>
              <a:buNone/>
            </a:pPr>
            <a:r>
              <a:rPr lang="en-US" sz="2800" dirty="0" smtClean="0"/>
              <a:t>“I can fix him/her”.  Sometimes, love</a:t>
            </a:r>
          </a:p>
          <a:p>
            <a:pPr marL="1027113" indent="465138">
              <a:spcBef>
                <a:spcPts val="0"/>
              </a:spcBef>
              <a:buNone/>
            </a:pPr>
            <a:r>
              <a:rPr lang="en-US" sz="2800" dirty="0" smtClean="0"/>
              <a:t>is just not enough.</a:t>
            </a:r>
          </a:p>
        </p:txBody>
      </p:sp>
      <p:pic>
        <p:nvPicPr>
          <p:cNvPr id="4" name="Picture 3"/>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7734300" y="3581400"/>
            <a:ext cx="2247900" cy="2857500"/>
          </a:xfrm>
          <a:prstGeom prst="rect">
            <a:avLst/>
          </a:prstGeom>
          <a:effectLst>
            <a:softEdge rad="190500"/>
          </a:effectLst>
        </p:spPr>
      </p:pic>
    </p:spTree>
    <p:extLst>
      <p:ext uri="{BB962C8B-B14F-4D97-AF65-F5344CB8AC3E}">
        <p14:creationId xmlns:p14="http://schemas.microsoft.com/office/powerpoint/2010/main" xmlns="" val="4256601831"/>
      </p:ext>
    </p:extLst>
  </p:cSld>
  <p:clrMapOvr>
    <a:masterClrMapping/>
  </p:clrMapOvr>
  <p:transition spd="slow">
    <p:cove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I. ESSENTIALS OF A POSITIVE RELATIONSHIP</a:t>
            </a:r>
            <a:endParaRPr lang="en-US" dirty="0"/>
          </a:p>
        </p:txBody>
      </p:sp>
      <p:sp>
        <p:nvSpPr>
          <p:cNvPr id="3" name="Content Placeholder 2"/>
          <p:cNvSpPr>
            <a:spLocks noGrp="1"/>
          </p:cNvSpPr>
          <p:nvPr>
            <p:ph idx="1"/>
          </p:nvPr>
        </p:nvSpPr>
        <p:spPr>
          <a:xfrm>
            <a:off x="723900" y="1752600"/>
            <a:ext cx="8991600" cy="4114800"/>
          </a:xfrm>
        </p:spPr>
        <p:txBody>
          <a:bodyPr/>
          <a:lstStyle/>
          <a:p>
            <a:pPr marL="1541463" indent="-514350">
              <a:buFont typeface="+mj-lt"/>
              <a:buAutoNum type="arabicPeriod" startAt="3"/>
            </a:pPr>
            <a:r>
              <a:rPr lang="en-US" sz="2800" dirty="0" smtClean="0"/>
              <a:t>Ironically the more the targeted person is pursued, the more they take the pursuer for granted and may even become very abusive.  A “love you – hate you – need you – go away” syndrome.  (Three legged dog).</a:t>
            </a:r>
          </a:p>
        </p:txBody>
      </p:sp>
      <p:pic>
        <p:nvPicPr>
          <p:cNvPr id="5" name="Picture 4"/>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3771900" y="3886200"/>
            <a:ext cx="3137418" cy="2562225"/>
          </a:xfrm>
          <a:prstGeom prst="rect">
            <a:avLst/>
          </a:prstGeom>
          <a:effectLst>
            <a:softEdge rad="190500"/>
          </a:effectLst>
        </p:spPr>
      </p:pic>
    </p:spTree>
    <p:extLst>
      <p:ext uri="{BB962C8B-B14F-4D97-AF65-F5344CB8AC3E}">
        <p14:creationId xmlns:p14="http://schemas.microsoft.com/office/powerpoint/2010/main" xmlns="" val="351706569"/>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I. ESSENTIALS OF A POSITIVE RELATIONSHIP</a:t>
            </a:r>
            <a:endParaRPr lang="en-US" dirty="0"/>
          </a:p>
        </p:txBody>
      </p:sp>
      <p:sp>
        <p:nvSpPr>
          <p:cNvPr id="3" name="Content Placeholder 2"/>
          <p:cNvSpPr>
            <a:spLocks noGrp="1"/>
          </p:cNvSpPr>
          <p:nvPr>
            <p:ph idx="1"/>
          </p:nvPr>
        </p:nvSpPr>
        <p:spPr>
          <a:xfrm>
            <a:off x="723900" y="1752600"/>
            <a:ext cx="8991600" cy="4114800"/>
          </a:xfrm>
        </p:spPr>
        <p:txBody>
          <a:bodyPr/>
          <a:lstStyle/>
          <a:p>
            <a:pPr marL="1541463" indent="-514350">
              <a:buFont typeface="+mj-lt"/>
              <a:buAutoNum type="arabicPeriod" startAt="4"/>
            </a:pPr>
            <a:r>
              <a:rPr lang="en-US" sz="2800" dirty="0" smtClean="0"/>
              <a:t>The relationship becomes “taken for granted” and loses its’ value to one (or in time both).  Fear of loneliness or starting with someone new can often create a “</a:t>
            </a:r>
            <a:r>
              <a:rPr lang="en-US" sz="2800" dirty="0" err="1" smtClean="0"/>
              <a:t>stuckness</a:t>
            </a:r>
            <a:r>
              <a:rPr lang="en-US" sz="2800" dirty="0" smtClean="0"/>
              <a:t>” and settling for what one has.</a:t>
            </a:r>
          </a:p>
          <a:p>
            <a:pPr marL="1541463" indent="-514350">
              <a:buFont typeface="+mj-lt"/>
              <a:buAutoNum type="arabicPeriod" startAt="4"/>
            </a:pPr>
            <a:r>
              <a:rPr lang="en-US" sz="2800" dirty="0" smtClean="0"/>
              <a:t>OR, would you like a relationship that inspires you to be the best person you can be – feel safe enough to be vulnerable so you can grow, heal and feel secure?  This is the model of Christ and the church.</a:t>
            </a:r>
          </a:p>
        </p:txBody>
      </p:sp>
    </p:spTree>
    <p:extLst>
      <p:ext uri="{BB962C8B-B14F-4D97-AF65-F5344CB8AC3E}">
        <p14:creationId xmlns:p14="http://schemas.microsoft.com/office/powerpoint/2010/main" xmlns="" val="2783580481"/>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I. ESSENTIALS OF A POSITIVE RELATIONSHIP</a:t>
            </a:r>
            <a:endParaRPr lang="en-US" dirty="0"/>
          </a:p>
        </p:txBody>
      </p:sp>
      <p:sp>
        <p:nvSpPr>
          <p:cNvPr id="3" name="Content Placeholder 2"/>
          <p:cNvSpPr>
            <a:spLocks noGrp="1"/>
          </p:cNvSpPr>
          <p:nvPr>
            <p:ph idx="1"/>
          </p:nvPr>
        </p:nvSpPr>
        <p:spPr>
          <a:xfrm>
            <a:off x="723900" y="1752600"/>
            <a:ext cx="8991600" cy="4114800"/>
          </a:xfrm>
        </p:spPr>
        <p:txBody>
          <a:bodyPr/>
          <a:lstStyle/>
          <a:p>
            <a:pPr marL="1090613" indent="-577850">
              <a:buFont typeface="+mj-lt"/>
              <a:buAutoNum type="alphaUcPeriod" startAt="2"/>
            </a:pPr>
            <a:r>
              <a:rPr lang="en-US" sz="2800" dirty="0" smtClean="0"/>
              <a:t>Take an honest look at the value and purpose of the relationship(s) in your life.</a:t>
            </a:r>
          </a:p>
          <a:p>
            <a:pPr marL="1539875" indent="-449263">
              <a:spcBef>
                <a:spcPts val="0"/>
              </a:spcBef>
              <a:buFont typeface="+mj-lt"/>
              <a:buAutoNum type="arabicPeriod"/>
            </a:pPr>
            <a:r>
              <a:rPr lang="en-US" sz="2800" dirty="0" smtClean="0"/>
              <a:t>What need or value does this relationship serve for you?</a:t>
            </a:r>
          </a:p>
          <a:p>
            <a:pPr marL="1539875" indent="-449263">
              <a:spcBef>
                <a:spcPts val="0"/>
              </a:spcBef>
              <a:buFont typeface="+mj-lt"/>
              <a:buAutoNum type="arabicPeriod"/>
            </a:pPr>
            <a:r>
              <a:rPr lang="en-US" sz="2800" dirty="0" smtClean="0"/>
              <a:t>Are you in it because of amazing chemistry?</a:t>
            </a:r>
          </a:p>
          <a:p>
            <a:pPr marL="1539875" indent="-449263">
              <a:spcBef>
                <a:spcPts val="0"/>
              </a:spcBef>
              <a:buFont typeface="+mj-lt"/>
              <a:buAutoNum type="arabicPeriod"/>
            </a:pPr>
            <a:r>
              <a:rPr lang="en-US" sz="2800" dirty="0" smtClean="0"/>
              <a:t>Are you in this relationship to avoid being alone?</a:t>
            </a:r>
          </a:p>
          <a:p>
            <a:pPr marL="1539875" indent="-449263">
              <a:spcBef>
                <a:spcPts val="0"/>
              </a:spcBef>
              <a:buFont typeface="+mj-lt"/>
              <a:buAutoNum type="arabicPeriod"/>
            </a:pPr>
            <a:r>
              <a:rPr lang="en-US" sz="2800" dirty="0" smtClean="0"/>
              <a:t>Are you in this relationship to escape something or someone?</a:t>
            </a:r>
          </a:p>
          <a:p>
            <a:pPr marL="1539875" indent="-449263">
              <a:spcBef>
                <a:spcPts val="0"/>
              </a:spcBef>
              <a:buFont typeface="+mj-lt"/>
              <a:buAutoNum type="arabicPeriod"/>
            </a:pPr>
            <a:r>
              <a:rPr lang="en-US" sz="2800" dirty="0" smtClean="0"/>
              <a:t>Not everyone who feels like your soul mate is right for you.  A good date does not necessarily make a good mate.</a:t>
            </a:r>
            <a:endParaRPr lang="en-US" sz="2800" dirty="0"/>
          </a:p>
        </p:txBody>
      </p:sp>
    </p:spTree>
    <p:extLst>
      <p:ext uri="{BB962C8B-B14F-4D97-AF65-F5344CB8AC3E}">
        <p14:creationId xmlns:p14="http://schemas.microsoft.com/office/powerpoint/2010/main" xmlns="" val="887631556"/>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I. ESSENTIALS OF A POSITIVE RELATIONSHIP</a:t>
            </a:r>
            <a:endParaRPr lang="en-US" dirty="0"/>
          </a:p>
        </p:txBody>
      </p:sp>
      <p:sp>
        <p:nvSpPr>
          <p:cNvPr id="3" name="Content Placeholder 2"/>
          <p:cNvSpPr>
            <a:spLocks noGrp="1"/>
          </p:cNvSpPr>
          <p:nvPr>
            <p:ph idx="1"/>
          </p:nvPr>
        </p:nvSpPr>
        <p:spPr>
          <a:xfrm>
            <a:off x="723900" y="1752600"/>
            <a:ext cx="8991600" cy="4114800"/>
          </a:xfrm>
        </p:spPr>
        <p:txBody>
          <a:bodyPr/>
          <a:lstStyle/>
          <a:p>
            <a:pPr marL="1090613" indent="-577850">
              <a:buFont typeface="+mj-lt"/>
              <a:buAutoNum type="alphaUcPeriod" startAt="3"/>
            </a:pPr>
            <a:r>
              <a:rPr lang="en-US" sz="2800" dirty="0" smtClean="0"/>
              <a:t>Shared values (God, church, going to heaven, family, achievement, financial security, status, acceptance, physically fit, fun, honesty, employment, friends, belonging, loyalty, hardworking, flexible, frugal, communication, compassionate, challenge, goal driven, etc.) (Three primary values – Matt. 22:38)</a:t>
            </a:r>
          </a:p>
          <a:p>
            <a:pPr marL="1090613" indent="-577850">
              <a:buFont typeface="+mj-lt"/>
              <a:buAutoNum type="alphaUcPeriod" startAt="3"/>
            </a:pPr>
            <a:r>
              <a:rPr lang="en-US" sz="2800" dirty="0" smtClean="0"/>
              <a:t>Select by compatible “traits” (examples: kind, leader, talented, selfish, arrogant, greedy, volatile).</a:t>
            </a:r>
            <a:endParaRPr lang="en-US" sz="2800" dirty="0"/>
          </a:p>
        </p:txBody>
      </p:sp>
    </p:spTree>
    <p:extLst>
      <p:ext uri="{BB962C8B-B14F-4D97-AF65-F5344CB8AC3E}">
        <p14:creationId xmlns:p14="http://schemas.microsoft.com/office/powerpoint/2010/main" xmlns="" val="2216168245"/>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I. ESSENTIALS OF A POSITIVE RELATIONSHIP</a:t>
            </a:r>
            <a:endParaRPr lang="en-US" dirty="0"/>
          </a:p>
        </p:txBody>
      </p:sp>
      <p:sp>
        <p:nvSpPr>
          <p:cNvPr id="3" name="Content Placeholder 2"/>
          <p:cNvSpPr>
            <a:spLocks noGrp="1"/>
          </p:cNvSpPr>
          <p:nvPr>
            <p:ph idx="1"/>
          </p:nvPr>
        </p:nvSpPr>
        <p:spPr>
          <a:xfrm>
            <a:off x="723900" y="1752600"/>
            <a:ext cx="8991600" cy="4114800"/>
          </a:xfrm>
        </p:spPr>
        <p:txBody>
          <a:bodyPr/>
          <a:lstStyle/>
          <a:p>
            <a:pPr marL="1090613" indent="-577850">
              <a:buFont typeface="+mj-lt"/>
              <a:buAutoNum type="alphaUcPeriod" startAt="5"/>
            </a:pPr>
            <a:endParaRPr lang="en-US" sz="2800" dirty="0" smtClean="0"/>
          </a:p>
          <a:p>
            <a:pPr marL="1090613" indent="-577850">
              <a:buFont typeface="+mj-lt"/>
              <a:buAutoNum type="alphaUcPeriod" startAt="5"/>
            </a:pPr>
            <a:r>
              <a:rPr lang="en-US" sz="2800" dirty="0" smtClean="0"/>
              <a:t>A simple test – The power of our role models (II Sam. 13 – diabolic advise; Prov. 1)</a:t>
            </a:r>
          </a:p>
          <a:p>
            <a:pPr marL="1604963" indent="-514350">
              <a:buFont typeface="+mj-lt"/>
              <a:buAutoNum type="arabicPeriod"/>
            </a:pPr>
            <a:r>
              <a:rPr lang="en-US" sz="2800" dirty="0" smtClean="0"/>
              <a:t>female – If your mom and his dad were married how would they get along?</a:t>
            </a:r>
          </a:p>
          <a:p>
            <a:pPr marL="1604963" indent="-514350">
              <a:buFont typeface="+mj-lt"/>
              <a:buAutoNum type="arabicPeriod"/>
            </a:pPr>
            <a:r>
              <a:rPr lang="en-US" sz="2800" dirty="0" smtClean="0"/>
              <a:t>male – If your dad and his mom were married how would they get along? </a:t>
            </a:r>
            <a:endParaRPr lang="en-US" sz="2800" dirty="0"/>
          </a:p>
        </p:txBody>
      </p:sp>
    </p:spTree>
    <p:extLst>
      <p:ext uri="{BB962C8B-B14F-4D97-AF65-F5344CB8AC3E}">
        <p14:creationId xmlns:p14="http://schemas.microsoft.com/office/powerpoint/2010/main" xmlns="" val="3089620824"/>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3" end="3"/>
                                            </p:txEl>
                                          </p:spTgt>
                                        </p:tgtEl>
                                        <p:attrNameLst>
                                          <p:attrName>style.visibility</p:attrName>
                                        </p:attrNameLst>
                                      </p:cBhvr>
                                      <p:to>
                                        <p:strVal val="visible"/>
                                      </p:to>
                                    </p:set>
                                    <p:animEffect transition="in" filter="fade">
                                      <p:cBhvr>
                                        <p:cTn id="14" dur="1000"/>
                                        <p:tgtEl>
                                          <p:spTgt spid="3">
                                            <p:txEl>
                                              <p:pRg st="3" end="3"/>
                                            </p:txEl>
                                          </p:spTgt>
                                        </p:tgtEl>
                                      </p:cBhvr>
                                    </p:animEffect>
                                    <p:anim calcmode="lin" valueType="num">
                                      <p:cBhvr>
                                        <p:cTn id="1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II. LOVE ADDICT QUIZ</a:t>
            </a:r>
            <a:endParaRPr lang="en-US" dirty="0"/>
          </a:p>
        </p:txBody>
      </p:sp>
      <p:sp>
        <p:nvSpPr>
          <p:cNvPr id="3" name="Content Placeholder 2"/>
          <p:cNvSpPr>
            <a:spLocks noGrp="1"/>
          </p:cNvSpPr>
          <p:nvPr>
            <p:ph idx="1"/>
          </p:nvPr>
        </p:nvSpPr>
        <p:spPr>
          <a:xfrm>
            <a:off x="723900" y="1752600"/>
            <a:ext cx="8991600" cy="4114800"/>
          </a:xfrm>
        </p:spPr>
        <p:txBody>
          <a:bodyPr/>
          <a:lstStyle/>
          <a:p>
            <a:pPr marL="112713" indent="0">
              <a:buNone/>
            </a:pPr>
            <a:r>
              <a:rPr lang="en-US" sz="2800" i="1" dirty="0" smtClean="0"/>
              <a:t>It will help you start paying more attention to any tendency you might have for getting into unhealthy relationships.</a:t>
            </a:r>
          </a:p>
          <a:p>
            <a:pPr marL="1090613" indent="-577850">
              <a:buFont typeface="+mj-lt"/>
              <a:buAutoNum type="alphaUcPeriod"/>
            </a:pPr>
            <a:r>
              <a:rPr lang="en-US" sz="2800" dirty="0" smtClean="0"/>
              <a:t>Are you in a breakup and then make up cycle with a romantic partner?</a:t>
            </a:r>
          </a:p>
          <a:p>
            <a:pPr marL="1090613" indent="-577850">
              <a:buFont typeface="+mj-lt"/>
              <a:buAutoNum type="alphaUcPeriod"/>
            </a:pPr>
            <a:r>
              <a:rPr lang="en-US" sz="2800" dirty="0" smtClean="0"/>
              <a:t>Do you often think to yourself that this person is not good for you?</a:t>
            </a:r>
          </a:p>
          <a:p>
            <a:pPr marL="1090613" indent="-577850">
              <a:buFont typeface="+mj-lt"/>
              <a:buAutoNum type="alphaUcPeriod"/>
            </a:pPr>
            <a:r>
              <a:rPr lang="en-US" sz="2800" dirty="0" smtClean="0"/>
              <a:t>Do any of your close friends/family tell you that this person is not good for you?</a:t>
            </a:r>
            <a:endParaRPr lang="en-US" sz="2800" dirty="0"/>
          </a:p>
        </p:txBody>
      </p:sp>
    </p:spTree>
    <p:extLst>
      <p:ext uri="{BB962C8B-B14F-4D97-AF65-F5344CB8AC3E}">
        <p14:creationId xmlns:p14="http://schemas.microsoft.com/office/powerpoint/2010/main" xmlns="" val="3406912180"/>
      </p:ext>
    </p:extLst>
  </p:cSld>
  <p:clrMapOvr>
    <a:masterClrMapping/>
  </p:clrMapOvr>
  <mc:AlternateContent xmlns:mc="http://schemas.openxmlformats.org/markup-compatibility/2006">
    <mc:Choice xmlns:p14="http://schemas.microsoft.com/office/powerpoint/2010/main" xmlns="" Requires="p14">
      <p:transition spd="slow" p14:dur="3400">
        <p14:revea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7"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II. LOVE ADDICT QUIZ</a:t>
            </a:r>
            <a:endParaRPr lang="en-US" dirty="0"/>
          </a:p>
        </p:txBody>
      </p:sp>
      <p:sp>
        <p:nvSpPr>
          <p:cNvPr id="3" name="Content Placeholder 2"/>
          <p:cNvSpPr>
            <a:spLocks noGrp="1"/>
          </p:cNvSpPr>
          <p:nvPr>
            <p:ph idx="1"/>
          </p:nvPr>
        </p:nvSpPr>
        <p:spPr>
          <a:xfrm>
            <a:off x="723900" y="1752600"/>
            <a:ext cx="8991600" cy="4114800"/>
          </a:xfrm>
        </p:spPr>
        <p:txBody>
          <a:bodyPr/>
          <a:lstStyle/>
          <a:p>
            <a:pPr marL="1090613" indent="-577850">
              <a:buFont typeface="+mj-lt"/>
              <a:buAutoNum type="alphaUcPeriod" startAt="4"/>
            </a:pPr>
            <a:r>
              <a:rPr lang="en-US" sz="2800" dirty="0" smtClean="0"/>
              <a:t>After you two have been apart for a few days, do you get to a point where you feel empty or lost without this person?</a:t>
            </a:r>
          </a:p>
          <a:p>
            <a:pPr marL="1090613" indent="-577850">
              <a:buFont typeface="+mj-lt"/>
              <a:buAutoNum type="alphaUcPeriod" startAt="4"/>
            </a:pPr>
            <a:r>
              <a:rPr lang="en-US" sz="2800" dirty="0" smtClean="0"/>
              <a:t>During the days immediately following a breakup with this person, do you experience difficulty sleeping, eating, or carrying out other self-care activities?</a:t>
            </a:r>
          </a:p>
          <a:p>
            <a:pPr marL="1090613" indent="-577850">
              <a:buFont typeface="+mj-lt"/>
              <a:buAutoNum type="alphaUcPeriod" startAt="4"/>
            </a:pPr>
            <a:r>
              <a:rPr lang="en-US" sz="2800" dirty="0" smtClean="0"/>
              <a:t>Do you need emotional intensity in order to feel alive?</a:t>
            </a:r>
            <a:endParaRPr lang="en-US" sz="2800" dirty="0"/>
          </a:p>
        </p:txBody>
      </p:sp>
    </p:spTree>
    <p:extLst>
      <p:ext uri="{BB962C8B-B14F-4D97-AF65-F5344CB8AC3E}">
        <p14:creationId xmlns:p14="http://schemas.microsoft.com/office/powerpoint/2010/main" xmlns="" val="1286184076"/>
      </p:ext>
    </p:extLst>
  </p:cSld>
  <p:clrMapOvr>
    <a:masterClrMapping/>
  </p:clrMapOvr>
  <mc:AlternateContent xmlns:mc="http://schemas.openxmlformats.org/markup-compatibility/2006">
    <mc:Choice xmlns:p14="http://schemas.microsoft.com/office/powerpoint/2010/main" xmlns="" Requires="p14">
      <p:transition spd="slow" p14:dur="3400">
        <p14:revea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7"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a:xfrm>
            <a:off x="723900" y="1752600"/>
            <a:ext cx="8991600" cy="4114800"/>
          </a:xfrm>
        </p:spPr>
        <p:txBody>
          <a:bodyPr/>
          <a:lstStyle/>
          <a:p>
            <a:pPr marL="0" indent="0">
              <a:buNone/>
            </a:pPr>
            <a:r>
              <a:rPr lang="en-US" sz="2800" dirty="0" smtClean="0"/>
              <a:t>“Like many people in addictive relationships, she thought her relationship started out well – too well.</a:t>
            </a:r>
          </a:p>
          <a:p>
            <a:pPr marL="0" indent="0">
              <a:buNone/>
            </a:pPr>
            <a:r>
              <a:rPr lang="en-US" sz="2800" dirty="0" smtClean="0"/>
              <a:t>It was romantic, a whirlwind relationship where they wanted to be together every minute of the day.  Declarations of love were made early – less than two weeks into the relationship. A month later it started to fall apart – he started criticizing the way she dressed, her laugh, being too needy, getting fat – he needed space.  At that point she panicked and started chasing after him.  Without him she felt like her world was falling apart.”</a:t>
            </a:r>
            <a:endParaRPr lang="en-US" sz="2800" dirty="0"/>
          </a:p>
        </p:txBody>
      </p:sp>
    </p:spTree>
    <p:extLst>
      <p:ext uri="{BB962C8B-B14F-4D97-AF65-F5344CB8AC3E}">
        <p14:creationId xmlns:p14="http://schemas.microsoft.com/office/powerpoint/2010/main" xmlns="" val="709018672"/>
      </p:ext>
    </p:extLst>
  </p:cSld>
  <p:clrMapOvr>
    <a:masterClrMapping/>
  </p:clrMapOvr>
  <p:transition spd="slow">
    <p:pull/>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II. LOVE ADDICT QUIZ</a:t>
            </a:r>
            <a:endParaRPr lang="en-US" dirty="0"/>
          </a:p>
        </p:txBody>
      </p:sp>
      <p:sp>
        <p:nvSpPr>
          <p:cNvPr id="3" name="Content Placeholder 2"/>
          <p:cNvSpPr>
            <a:spLocks noGrp="1"/>
          </p:cNvSpPr>
          <p:nvPr>
            <p:ph idx="1"/>
          </p:nvPr>
        </p:nvSpPr>
        <p:spPr>
          <a:xfrm>
            <a:off x="723900" y="1752600"/>
            <a:ext cx="8991600" cy="4114800"/>
          </a:xfrm>
        </p:spPr>
        <p:txBody>
          <a:bodyPr/>
          <a:lstStyle/>
          <a:p>
            <a:pPr marL="1090613" indent="-577850">
              <a:buFont typeface="+mj-lt"/>
              <a:buAutoNum type="alphaUcPeriod" startAt="7"/>
            </a:pPr>
            <a:r>
              <a:rPr lang="en-US" sz="2800" dirty="0" smtClean="0"/>
              <a:t>Do  you feel “high” when the two of you reconnect after a fight or a falling out?</a:t>
            </a:r>
          </a:p>
          <a:p>
            <a:pPr marL="1090613" indent="-577850">
              <a:buFont typeface="+mj-lt"/>
              <a:buAutoNum type="alphaUcPeriod" startAt="7"/>
            </a:pPr>
            <a:r>
              <a:rPr lang="en-US" sz="2800" dirty="0" smtClean="0"/>
              <a:t>Is “sex” the focus of your relationship?</a:t>
            </a:r>
          </a:p>
          <a:p>
            <a:pPr marL="1090613" indent="-577850">
              <a:buFont typeface="+mj-lt"/>
              <a:buAutoNum type="alphaUcPeriod" startAt="7"/>
            </a:pPr>
            <a:r>
              <a:rPr lang="en-US" sz="2800" dirty="0" smtClean="0"/>
              <a:t>Are you asked or pressured to violate your values?</a:t>
            </a:r>
          </a:p>
          <a:p>
            <a:pPr marL="1090613" indent="-577850">
              <a:buFont typeface="+mj-lt"/>
              <a:buAutoNum type="alphaUcPeriod" startAt="7"/>
            </a:pPr>
            <a:r>
              <a:rPr lang="en-US" sz="2800" dirty="0" smtClean="0"/>
              <a:t>If you answered “yes” to three or more of these questions what does the pattern tell you? (ex. Empty and lost without my person; avoiding my own feelings, </a:t>
            </a:r>
            <a:r>
              <a:rPr lang="en-US" sz="2800" dirty="0"/>
              <a:t>n</a:t>
            </a:r>
            <a:r>
              <a:rPr lang="en-US" sz="2800" dirty="0" smtClean="0"/>
              <a:t>eed to feel special as compensation for deeper feelings of insecurity, feelings of abandonment or being alone, etc.)</a:t>
            </a:r>
            <a:endParaRPr lang="en-US" sz="2800" dirty="0"/>
          </a:p>
        </p:txBody>
      </p:sp>
    </p:spTree>
    <p:extLst>
      <p:ext uri="{BB962C8B-B14F-4D97-AF65-F5344CB8AC3E}">
        <p14:creationId xmlns:p14="http://schemas.microsoft.com/office/powerpoint/2010/main" xmlns="" val="3800224721"/>
      </p:ext>
    </p:extLst>
  </p:cSld>
  <p:clrMapOvr>
    <a:masterClrMapping/>
  </p:clrMapOvr>
  <mc:AlternateContent xmlns:mc="http://schemas.openxmlformats.org/markup-compatibility/2006">
    <mc:Choice xmlns:p14="http://schemas.microsoft.com/office/powerpoint/2010/main" xmlns="" Requires="p14">
      <p:transition spd="slow" p14:dur="3400">
        <p14:revea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7"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7"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III. FLEEING FORNICATION</a:t>
            </a:r>
            <a:br>
              <a:rPr lang="en-US" dirty="0" smtClean="0"/>
            </a:br>
            <a:r>
              <a:rPr lang="en-US" sz="3200" dirty="0" smtClean="0"/>
              <a:t>(I THESS. 4:1-8; I COR. 6:9-20; EPH. 5:3)</a:t>
            </a:r>
            <a:endParaRPr lang="en-US" sz="3200" dirty="0"/>
          </a:p>
        </p:txBody>
      </p:sp>
      <p:sp>
        <p:nvSpPr>
          <p:cNvPr id="3" name="Content Placeholder 2"/>
          <p:cNvSpPr>
            <a:spLocks noGrp="1"/>
          </p:cNvSpPr>
          <p:nvPr>
            <p:ph idx="1"/>
          </p:nvPr>
        </p:nvSpPr>
        <p:spPr>
          <a:xfrm>
            <a:off x="723900" y="1752600"/>
            <a:ext cx="8991600" cy="4114800"/>
          </a:xfrm>
        </p:spPr>
        <p:txBody>
          <a:bodyPr/>
          <a:lstStyle/>
          <a:p>
            <a:pPr marL="1090613" indent="-577850">
              <a:buFont typeface="+mj-lt"/>
              <a:buAutoNum type="alphaUcPeriod"/>
            </a:pPr>
            <a:r>
              <a:rPr lang="en-US" sz="2800" dirty="0" smtClean="0"/>
              <a:t>Once a pre-marital relationship becomes sexual – communication, growth as a couple, usually cease.  The focus is on the sex and the “pleasure principle” guides the relationships.  There can become an ambivalence to “right/wrong” when hedonism dominates.</a:t>
            </a:r>
          </a:p>
          <a:p>
            <a:pPr marL="1090613" indent="-577850">
              <a:buFont typeface="+mj-lt"/>
              <a:buAutoNum type="alphaUcPeriod"/>
            </a:pPr>
            <a:r>
              <a:rPr lang="en-US" sz="2800" dirty="0" smtClean="0"/>
              <a:t>Possessiveness – “men give love for sex; women give sex for love” – beware of the betrayal bond.</a:t>
            </a:r>
            <a:endParaRPr lang="en-US" sz="2800" dirty="0"/>
          </a:p>
        </p:txBody>
      </p:sp>
    </p:spTree>
    <p:extLst>
      <p:ext uri="{BB962C8B-B14F-4D97-AF65-F5344CB8AC3E}">
        <p14:creationId xmlns:p14="http://schemas.microsoft.com/office/powerpoint/2010/main" xmlns="" val="3089827413"/>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III. FLEEING FORNICATION</a:t>
            </a:r>
            <a:br>
              <a:rPr lang="en-US" dirty="0" smtClean="0"/>
            </a:br>
            <a:r>
              <a:rPr lang="en-US" sz="3200" dirty="0" smtClean="0"/>
              <a:t>(I THESS. 4:1-8</a:t>
            </a:r>
            <a:r>
              <a:rPr lang="en-US" sz="3200" smtClean="0"/>
              <a:t>; </a:t>
            </a:r>
            <a:r>
              <a:rPr lang="en-US" sz="3200"/>
              <a:t>I</a:t>
            </a:r>
            <a:r>
              <a:rPr lang="en-US" sz="3200" smtClean="0"/>
              <a:t> </a:t>
            </a:r>
            <a:r>
              <a:rPr lang="en-US" sz="3200" dirty="0" smtClean="0"/>
              <a:t>COR. 6:9-20; EPH. 5:3)</a:t>
            </a:r>
            <a:endParaRPr lang="en-US" sz="3200" dirty="0"/>
          </a:p>
        </p:txBody>
      </p:sp>
      <p:sp>
        <p:nvSpPr>
          <p:cNvPr id="3" name="Content Placeholder 2"/>
          <p:cNvSpPr>
            <a:spLocks noGrp="1"/>
          </p:cNvSpPr>
          <p:nvPr>
            <p:ph idx="1"/>
          </p:nvPr>
        </p:nvSpPr>
        <p:spPr>
          <a:xfrm>
            <a:off x="723900" y="2057400"/>
            <a:ext cx="8991600" cy="3810000"/>
          </a:xfrm>
        </p:spPr>
        <p:txBody>
          <a:bodyPr/>
          <a:lstStyle/>
          <a:p>
            <a:pPr marL="1090613" indent="-577850">
              <a:buFont typeface="+mj-lt"/>
              <a:buAutoNum type="alphaUcPeriod" startAt="3"/>
            </a:pPr>
            <a:r>
              <a:rPr lang="en-US" sz="2800" dirty="0" smtClean="0"/>
              <a:t>Trust is a core value.  Respect is too.</a:t>
            </a:r>
          </a:p>
          <a:p>
            <a:pPr marL="1090613" indent="-577850">
              <a:buFont typeface="+mj-lt"/>
              <a:buAutoNum type="alphaUcPeriod" startAt="3"/>
            </a:pPr>
            <a:r>
              <a:rPr lang="en-US" sz="2800" dirty="0" smtClean="0"/>
              <a:t>“Do I have to give up on me, to be loved by you?”</a:t>
            </a:r>
            <a:endParaRPr lang="en-US" sz="2800" dirty="0"/>
          </a:p>
        </p:txBody>
      </p:sp>
      <p:pic>
        <p:nvPicPr>
          <p:cNvPr id="4" name="Picture 3"/>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3773356" y="3886200"/>
            <a:ext cx="2629807" cy="2209038"/>
          </a:xfrm>
          <a:prstGeom prst="rect">
            <a:avLst/>
          </a:prstGeom>
        </p:spPr>
      </p:pic>
    </p:spTree>
    <p:extLst>
      <p:ext uri="{BB962C8B-B14F-4D97-AF65-F5344CB8AC3E}">
        <p14:creationId xmlns:p14="http://schemas.microsoft.com/office/powerpoint/2010/main" xmlns="" val="1565729334"/>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5" presetClass="entr" presetSubtype="0"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anim calcmode="lin" valueType="num">
                                      <p:cBhvr>
                                        <p:cTn id="8" dur="2000" fill="hold"/>
                                        <p:tgtEl>
                                          <p:spTgt spid="4"/>
                                        </p:tgtEl>
                                        <p:attrNameLst>
                                          <p:attrName>ppt_w</p:attrName>
                                        </p:attrNameLst>
                                      </p:cBhvr>
                                      <p:tavLst>
                                        <p:tav tm="0" fmla="#ppt_w*sin(2.5*pi*$)">
                                          <p:val>
                                            <p:fltVal val="0"/>
                                          </p:val>
                                        </p:tav>
                                        <p:tav tm="100000">
                                          <p:val>
                                            <p:fltVal val="1"/>
                                          </p:val>
                                        </p:tav>
                                      </p:tavLst>
                                    </p:anim>
                                    <p:anim calcmode="lin" valueType="num">
                                      <p:cBhvr>
                                        <p:cTn id="9" dur="2000" fill="hold"/>
                                        <p:tgtEl>
                                          <p:spTgt spid="4"/>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500" y="609600"/>
            <a:ext cx="9220200" cy="1143000"/>
          </a:xfrm>
        </p:spPr>
        <p:txBody>
          <a:bodyPr/>
          <a:lstStyle/>
          <a:p>
            <a:r>
              <a:rPr lang="en-US" dirty="0" smtClean="0"/>
              <a:t> IV. BACK TO BASICS –</a:t>
            </a:r>
            <a:br>
              <a:rPr lang="en-US" dirty="0" smtClean="0"/>
            </a:br>
            <a:r>
              <a:rPr lang="en-US" sz="3200" dirty="0" smtClean="0"/>
              <a:t>PUSHING OUR YOUTH INTO RELATIONSHIPS</a:t>
            </a:r>
            <a:r>
              <a:rPr lang="en-US" dirty="0" smtClean="0"/>
              <a:t/>
            </a:r>
            <a:br>
              <a:rPr lang="en-US" dirty="0" smtClean="0"/>
            </a:br>
            <a:endParaRPr lang="en-US" sz="3200" dirty="0"/>
          </a:p>
        </p:txBody>
      </p:sp>
      <p:sp>
        <p:nvSpPr>
          <p:cNvPr id="3" name="Content Placeholder 2"/>
          <p:cNvSpPr>
            <a:spLocks noGrp="1"/>
          </p:cNvSpPr>
          <p:nvPr>
            <p:ph idx="1"/>
          </p:nvPr>
        </p:nvSpPr>
        <p:spPr>
          <a:xfrm>
            <a:off x="723900" y="1752600"/>
            <a:ext cx="8991600" cy="4114800"/>
          </a:xfrm>
        </p:spPr>
        <p:txBody>
          <a:bodyPr/>
          <a:lstStyle/>
          <a:p>
            <a:pPr marL="1090613" indent="-577850">
              <a:buFont typeface="+mj-lt"/>
              <a:buAutoNum type="alphaUcPeriod"/>
            </a:pPr>
            <a:r>
              <a:rPr lang="en-US" sz="2800" dirty="0" smtClean="0"/>
              <a:t>Does a person have to be in a female/male relationship to be considered “normal”?</a:t>
            </a:r>
          </a:p>
          <a:p>
            <a:pPr marL="1604963" indent="-514350">
              <a:buFont typeface="+mj-lt"/>
              <a:buAutoNum type="arabicPeriod"/>
            </a:pPr>
            <a:r>
              <a:rPr lang="en-US" sz="2800" dirty="0" smtClean="0"/>
              <a:t>Bible clearly teaches against female/female and male/male sexual relationships. (Rom. 1:28-32)</a:t>
            </a:r>
          </a:p>
          <a:p>
            <a:pPr marL="1090613" indent="514350">
              <a:spcBef>
                <a:spcPts val="0"/>
              </a:spcBef>
              <a:buNone/>
            </a:pPr>
            <a:r>
              <a:rPr lang="en-US" sz="2800" dirty="0" smtClean="0"/>
              <a:t>Aside from that, does one </a:t>
            </a:r>
          </a:p>
          <a:p>
            <a:pPr marL="1090613" indent="514350">
              <a:spcBef>
                <a:spcPts val="0"/>
              </a:spcBef>
              <a:buNone/>
            </a:pPr>
            <a:r>
              <a:rPr lang="en-US" sz="2800" dirty="0" smtClean="0"/>
              <a:t>have to marry to be “normal”?</a:t>
            </a:r>
          </a:p>
          <a:p>
            <a:pPr marL="1090613" indent="514350">
              <a:spcBef>
                <a:spcPts val="0"/>
              </a:spcBef>
              <a:buNone/>
            </a:pPr>
            <a:r>
              <a:rPr lang="en-US" sz="2800" dirty="0" smtClean="0"/>
              <a:t>(Gen. 2:18f; I Tim. 5:14)</a:t>
            </a:r>
            <a:endParaRPr lang="en-US" sz="2800" dirty="0"/>
          </a:p>
        </p:txBody>
      </p:sp>
      <p:pic>
        <p:nvPicPr>
          <p:cNvPr id="4" name="Picture 3"/>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6896100" y="3657600"/>
            <a:ext cx="2305223" cy="2948541"/>
          </a:xfrm>
          <a:prstGeom prst="rect">
            <a:avLst/>
          </a:prstGeom>
          <a:effectLst>
            <a:softEdge rad="190500"/>
          </a:effectLst>
        </p:spPr>
      </p:pic>
    </p:spTree>
    <p:extLst>
      <p:ext uri="{BB962C8B-B14F-4D97-AF65-F5344CB8AC3E}">
        <p14:creationId xmlns:p14="http://schemas.microsoft.com/office/powerpoint/2010/main" xmlns="" val="1239445792"/>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randombar(horizontal)">
                                      <p:cBhvr>
                                        <p:cTn id="7" dur="500"/>
                                        <p:tgtEl>
                                          <p:spTgt spid="3">
                                            <p:txEl>
                                              <p:pRg st="1" end="1"/>
                                            </p:txEl>
                                          </p:spTgt>
                                        </p:tgtEl>
                                      </p:cBhvr>
                                    </p:animEffect>
                                  </p:childTnLst>
                                </p:cTn>
                              </p:par>
                              <p:par>
                                <p:cTn id="8" presetID="14" presetClass="entr" presetSubtype="1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0" dur="500"/>
                                        <p:tgtEl>
                                          <p:spTgt spid="3">
                                            <p:txEl>
                                              <p:pRg st="2" end="2"/>
                                            </p:txEl>
                                          </p:spTgt>
                                        </p:tgtEl>
                                      </p:cBhvr>
                                    </p:animEffect>
                                  </p:childTnLst>
                                </p:cTn>
                              </p:par>
                              <p:par>
                                <p:cTn id="11" presetID="14" presetClass="entr" presetSubtype="1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randombar(horizontal)">
                                      <p:cBhvr>
                                        <p:cTn id="13" dur="500"/>
                                        <p:tgtEl>
                                          <p:spTgt spid="3">
                                            <p:txEl>
                                              <p:pRg st="3" end="3"/>
                                            </p:txEl>
                                          </p:spTgt>
                                        </p:tgtEl>
                                      </p:cBhvr>
                                    </p:animEffect>
                                  </p:childTnLst>
                                </p:cTn>
                              </p:par>
                              <p:par>
                                <p:cTn id="14" presetID="14" presetClass="entr" presetSubtype="10" fill="hold" nodeType="withEffect">
                                  <p:stCondLst>
                                    <p:cond delay="0"/>
                                  </p:stCondLst>
                                  <p:childTnLst>
                                    <p:set>
                                      <p:cBhvr>
                                        <p:cTn id="15" dur="1" fill="hold">
                                          <p:stCondLst>
                                            <p:cond delay="0"/>
                                          </p:stCondLst>
                                        </p:cTn>
                                        <p:tgtEl>
                                          <p:spTgt spid="3">
                                            <p:txEl>
                                              <p:pRg st="4" end="4"/>
                                            </p:txEl>
                                          </p:spTgt>
                                        </p:tgtEl>
                                        <p:attrNameLst>
                                          <p:attrName>style.visibility</p:attrName>
                                        </p:attrNameLst>
                                      </p:cBhvr>
                                      <p:to>
                                        <p:strVal val="visible"/>
                                      </p:to>
                                    </p:set>
                                    <p:animEffect transition="in" filter="randombar(horizontal)">
                                      <p:cBhvr>
                                        <p:cTn id="16" dur="500"/>
                                        <p:tgtEl>
                                          <p:spTgt spid="3">
                                            <p:txEl>
                                              <p:pRg st="4" end="4"/>
                                            </p:txEl>
                                          </p:spTgt>
                                        </p:tgtEl>
                                      </p:cBhvr>
                                    </p:animEffect>
                                  </p:childTnLst>
                                </p:cTn>
                              </p:par>
                            </p:childTnLst>
                          </p:cTn>
                        </p:par>
                        <p:par>
                          <p:cTn id="17" fill="hold">
                            <p:stCondLst>
                              <p:cond delay="500"/>
                            </p:stCondLst>
                            <p:childTnLst>
                              <p:par>
                                <p:cTn id="18" presetID="1" presetClass="entr" presetSubtype="0" fill="hold" nodeType="afterEffect">
                                  <p:stCondLst>
                                    <p:cond delay="0"/>
                                  </p:stCondLst>
                                  <p:childTnLst>
                                    <p:set>
                                      <p:cBhvr>
                                        <p:cTn id="19"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500" y="609600"/>
            <a:ext cx="9220200" cy="1143000"/>
          </a:xfrm>
        </p:spPr>
        <p:txBody>
          <a:bodyPr/>
          <a:lstStyle/>
          <a:p>
            <a:r>
              <a:rPr lang="en-US" dirty="0" smtClean="0"/>
              <a:t> IV. BACK TO BASICS –</a:t>
            </a:r>
            <a:br>
              <a:rPr lang="en-US" dirty="0" smtClean="0"/>
            </a:br>
            <a:r>
              <a:rPr lang="en-US" sz="3200" dirty="0" smtClean="0"/>
              <a:t>PUSHING OUR YOUTH INTO RELATIONSHIPS</a:t>
            </a:r>
            <a:r>
              <a:rPr lang="en-US" dirty="0" smtClean="0"/>
              <a:t/>
            </a:r>
            <a:br>
              <a:rPr lang="en-US" dirty="0" smtClean="0"/>
            </a:br>
            <a:endParaRPr lang="en-US" sz="3200" dirty="0"/>
          </a:p>
        </p:txBody>
      </p:sp>
      <p:sp>
        <p:nvSpPr>
          <p:cNvPr id="3" name="Content Placeholder 2"/>
          <p:cNvSpPr>
            <a:spLocks noGrp="1"/>
          </p:cNvSpPr>
          <p:nvPr>
            <p:ph idx="1"/>
          </p:nvPr>
        </p:nvSpPr>
        <p:spPr>
          <a:xfrm>
            <a:off x="723900" y="1752600"/>
            <a:ext cx="8991600" cy="4114800"/>
          </a:xfrm>
        </p:spPr>
        <p:txBody>
          <a:bodyPr/>
          <a:lstStyle/>
          <a:p>
            <a:pPr marL="1090613" indent="-577850">
              <a:buFont typeface="+mj-lt"/>
              <a:buAutoNum type="alphaUcPeriod" startAt="2"/>
            </a:pPr>
            <a:r>
              <a:rPr lang="en-US" sz="2800" dirty="0" smtClean="0"/>
              <a:t>The single life is an acceptable way of happiness, too.</a:t>
            </a:r>
          </a:p>
          <a:p>
            <a:pPr marL="1604963" indent="-514350">
              <a:buFont typeface="+mj-lt"/>
              <a:buAutoNum type="arabicPeriod"/>
            </a:pPr>
            <a:r>
              <a:rPr lang="en-US" sz="2800" dirty="0" smtClean="0"/>
              <a:t>Being single is not a curse – it is better to be single and wish you were married than to be married and wish you were single.</a:t>
            </a:r>
            <a:endParaRPr lang="en-US" sz="2800" dirty="0"/>
          </a:p>
        </p:txBody>
      </p:sp>
      <p:pic>
        <p:nvPicPr>
          <p:cNvPr id="4" name="Picture 3"/>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3314700" y="3740066"/>
            <a:ext cx="3810000" cy="2857500"/>
          </a:xfrm>
          <a:prstGeom prst="rect">
            <a:avLst/>
          </a:prstGeom>
          <a:effectLst>
            <a:softEdge rad="190500"/>
          </a:effectLst>
        </p:spPr>
      </p:pic>
    </p:spTree>
    <p:extLst>
      <p:ext uri="{BB962C8B-B14F-4D97-AF65-F5344CB8AC3E}">
        <p14:creationId xmlns:p14="http://schemas.microsoft.com/office/powerpoint/2010/main" xmlns="" val="3588520474"/>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nodeType="after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additive="base">
                                        <p:cTn id="12" dur="500" fill="hold"/>
                                        <p:tgtEl>
                                          <p:spTgt spid="4"/>
                                        </p:tgtEl>
                                        <p:attrNameLst>
                                          <p:attrName>ppt_x</p:attrName>
                                        </p:attrNameLst>
                                      </p:cBhvr>
                                      <p:tavLst>
                                        <p:tav tm="0">
                                          <p:val>
                                            <p:strVal val="#ppt_x"/>
                                          </p:val>
                                        </p:tav>
                                        <p:tav tm="100000">
                                          <p:val>
                                            <p:strVal val="#ppt_x"/>
                                          </p:val>
                                        </p:tav>
                                      </p:tavLst>
                                    </p:anim>
                                    <p:anim calcmode="lin" valueType="num">
                                      <p:cBhvr additive="base">
                                        <p:cTn id="13"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500" y="609600"/>
            <a:ext cx="9220200" cy="1143000"/>
          </a:xfrm>
        </p:spPr>
        <p:txBody>
          <a:bodyPr/>
          <a:lstStyle/>
          <a:p>
            <a:r>
              <a:rPr lang="en-US" dirty="0" smtClean="0"/>
              <a:t> IV. BACK TO BASICS –</a:t>
            </a:r>
            <a:br>
              <a:rPr lang="en-US" dirty="0" smtClean="0"/>
            </a:br>
            <a:r>
              <a:rPr lang="en-US" sz="3200" dirty="0" smtClean="0"/>
              <a:t>PUSHING OUR YOUTH INTO RELATIONSHIPS</a:t>
            </a:r>
            <a:r>
              <a:rPr lang="en-US" dirty="0" smtClean="0"/>
              <a:t/>
            </a:r>
            <a:br>
              <a:rPr lang="en-US" dirty="0" smtClean="0"/>
            </a:br>
            <a:endParaRPr lang="en-US" sz="3200" dirty="0"/>
          </a:p>
        </p:txBody>
      </p:sp>
      <p:sp>
        <p:nvSpPr>
          <p:cNvPr id="3" name="Content Placeholder 2"/>
          <p:cNvSpPr>
            <a:spLocks noGrp="1"/>
          </p:cNvSpPr>
          <p:nvPr>
            <p:ph idx="1"/>
          </p:nvPr>
        </p:nvSpPr>
        <p:spPr>
          <a:xfrm>
            <a:off x="723900" y="1752600"/>
            <a:ext cx="8991600" cy="4114800"/>
          </a:xfrm>
        </p:spPr>
        <p:txBody>
          <a:bodyPr/>
          <a:lstStyle/>
          <a:p>
            <a:pPr marL="1604963" indent="-514350">
              <a:buFont typeface="+mj-lt"/>
              <a:buAutoNum type="arabicPeriod" startAt="2"/>
            </a:pPr>
            <a:r>
              <a:rPr lang="en-US" sz="2800" dirty="0" smtClean="0"/>
              <a:t>Paul (I Cor. 7:1, 2, 32-35, 40)</a:t>
            </a:r>
          </a:p>
          <a:p>
            <a:pPr marL="1604963" indent="512763">
              <a:buFont typeface="+mj-lt"/>
              <a:buAutoNum type="alphaLcPeriod"/>
            </a:pPr>
            <a:r>
              <a:rPr lang="en-US" sz="2800" dirty="0" smtClean="0"/>
              <a:t>In some conditions it is best not to be married.</a:t>
            </a:r>
          </a:p>
          <a:p>
            <a:pPr marL="2117725" indent="-512763">
              <a:buFont typeface="+mj-lt"/>
              <a:buAutoNum type="alphaLcPeriod"/>
            </a:pPr>
            <a:r>
              <a:rPr lang="en-US" sz="2800" dirty="0" smtClean="0"/>
              <a:t>A single person can channel all their energies into spiritual.</a:t>
            </a:r>
          </a:p>
          <a:p>
            <a:pPr marL="2117725" indent="-512763">
              <a:buFont typeface="+mj-lt"/>
              <a:buAutoNum type="alphaLcPeriod"/>
            </a:pPr>
            <a:r>
              <a:rPr lang="en-US" sz="2800" dirty="0" smtClean="0"/>
              <a:t>Serving God is a privilege which yields satisfaction far exceeding the joys of married life. </a:t>
            </a:r>
            <a:r>
              <a:rPr lang="en-US" sz="2800" dirty="0"/>
              <a:t>	</a:t>
            </a:r>
          </a:p>
        </p:txBody>
      </p:sp>
      <p:pic>
        <p:nvPicPr>
          <p:cNvPr id="4" name="Picture 3"/>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4000500" y="4724400"/>
            <a:ext cx="2857500" cy="1714500"/>
          </a:xfrm>
          <a:prstGeom prst="rect">
            <a:avLst/>
          </a:prstGeom>
        </p:spPr>
      </p:pic>
    </p:spTree>
    <p:extLst>
      <p:ext uri="{BB962C8B-B14F-4D97-AF65-F5344CB8AC3E}">
        <p14:creationId xmlns:p14="http://schemas.microsoft.com/office/powerpoint/2010/main" xmlns="" val="3502109526"/>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ppt_y"/>
                                          </p:val>
                                        </p:tav>
                                        <p:tav tm="100000">
                                          <p:val>
                                            <p:strVal val="#ppt_y"/>
                                          </p:val>
                                        </p:tav>
                                      </p:tavLst>
                                    </p:anim>
                                  </p:childTnLst>
                                </p:cTn>
                              </p:par>
                              <p:par>
                                <p:cTn id="15" presetID="53" presetClass="entr" presetSubtype="16" fill="hold" nodeType="withEffect">
                                  <p:stCondLst>
                                    <p:cond delay="0"/>
                                  </p:stCondLst>
                                  <p:childTnLst>
                                    <p:set>
                                      <p:cBhvr>
                                        <p:cTn id="16" dur="1" fill="hold">
                                          <p:stCondLst>
                                            <p:cond delay="0"/>
                                          </p:stCondLst>
                                        </p:cTn>
                                        <p:tgtEl>
                                          <p:spTgt spid="4"/>
                                        </p:tgtEl>
                                        <p:attrNameLst>
                                          <p:attrName>style.visibility</p:attrName>
                                        </p:attrNameLst>
                                      </p:cBhvr>
                                      <p:to>
                                        <p:strVal val="visible"/>
                                      </p:to>
                                    </p:set>
                                    <p:anim calcmode="lin" valueType="num">
                                      <p:cBhvr>
                                        <p:cTn id="17" dur="500" fill="hold"/>
                                        <p:tgtEl>
                                          <p:spTgt spid="4"/>
                                        </p:tgtEl>
                                        <p:attrNameLst>
                                          <p:attrName>ppt_w</p:attrName>
                                        </p:attrNameLst>
                                      </p:cBhvr>
                                      <p:tavLst>
                                        <p:tav tm="0">
                                          <p:val>
                                            <p:fltVal val="0"/>
                                          </p:val>
                                        </p:tav>
                                        <p:tav tm="100000">
                                          <p:val>
                                            <p:strVal val="#ppt_w"/>
                                          </p:val>
                                        </p:tav>
                                      </p:tavLst>
                                    </p:anim>
                                    <p:anim calcmode="lin" valueType="num">
                                      <p:cBhvr>
                                        <p:cTn id="18" dur="500" fill="hold"/>
                                        <p:tgtEl>
                                          <p:spTgt spid="4"/>
                                        </p:tgtEl>
                                        <p:attrNameLst>
                                          <p:attrName>ppt_h</p:attrName>
                                        </p:attrNameLst>
                                      </p:cBhvr>
                                      <p:tavLst>
                                        <p:tav tm="0">
                                          <p:val>
                                            <p:fltVal val="0"/>
                                          </p:val>
                                        </p:tav>
                                        <p:tav tm="100000">
                                          <p:val>
                                            <p:strVal val="#ppt_h"/>
                                          </p:val>
                                        </p:tav>
                                      </p:tavLst>
                                    </p:anim>
                                    <p:animEffect transition="in" filter="fade">
                                      <p:cBhvr>
                                        <p:cTn id="19" dur="500"/>
                                        <p:tgtEl>
                                          <p:spTgt spid="4"/>
                                        </p:tgtEl>
                                      </p:cBhvr>
                                    </p:animEffect>
                                  </p:childTnLst>
                                </p:cTn>
                              </p:par>
                            </p:childTnLst>
                          </p:cTn>
                        </p:par>
                      </p:childTnLst>
                    </p:cTn>
                  </p:par>
                  <p:par>
                    <p:cTn id="20" fill="hold">
                      <p:stCondLst>
                        <p:cond delay="indefinite"/>
                      </p:stCondLst>
                      <p:childTnLst>
                        <p:par>
                          <p:cTn id="21" fill="hold">
                            <p:stCondLst>
                              <p:cond delay="0"/>
                            </p:stCondLst>
                            <p:childTnLst>
                              <p:par>
                                <p:cTn id="22" presetID="2" presetClass="entr" presetSubtype="2" fill="hold" nodeType="click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 calcmode="lin" valueType="num">
                                      <p:cBhvr additive="base">
                                        <p:cTn id="24" dur="500" fill="hold"/>
                                        <p:tgtEl>
                                          <p:spTgt spid="3">
                                            <p:txEl>
                                              <p:pRg st="3" end="3"/>
                                            </p:txEl>
                                          </p:spTgt>
                                        </p:tgtEl>
                                        <p:attrNameLst>
                                          <p:attrName>ppt_x</p:attrName>
                                        </p:attrNameLst>
                                      </p:cBhvr>
                                      <p:tavLst>
                                        <p:tav tm="0">
                                          <p:val>
                                            <p:strVal val="1+#ppt_w/2"/>
                                          </p:val>
                                        </p:tav>
                                        <p:tav tm="100000">
                                          <p:val>
                                            <p:strVal val="#ppt_x"/>
                                          </p:val>
                                        </p:tav>
                                      </p:tavLst>
                                    </p:anim>
                                    <p:anim calcmode="lin" valueType="num">
                                      <p:cBhvr additive="base">
                                        <p:cTn id="25"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500" y="609600"/>
            <a:ext cx="9220200" cy="1143000"/>
          </a:xfrm>
        </p:spPr>
        <p:txBody>
          <a:bodyPr/>
          <a:lstStyle/>
          <a:p>
            <a:r>
              <a:rPr lang="en-US" dirty="0" smtClean="0"/>
              <a:t> IV. BACK TO BASICS –</a:t>
            </a:r>
            <a:br>
              <a:rPr lang="en-US" dirty="0" smtClean="0"/>
            </a:br>
            <a:r>
              <a:rPr lang="en-US" sz="3200" dirty="0" smtClean="0"/>
              <a:t>PUSHING OUR YOUTH INTO RELATIONSHIPS</a:t>
            </a:r>
            <a:r>
              <a:rPr lang="en-US" dirty="0" smtClean="0"/>
              <a:t/>
            </a:r>
            <a:br>
              <a:rPr lang="en-US" dirty="0" smtClean="0"/>
            </a:br>
            <a:endParaRPr lang="en-US" sz="3200" dirty="0"/>
          </a:p>
        </p:txBody>
      </p:sp>
      <p:sp>
        <p:nvSpPr>
          <p:cNvPr id="3" name="Content Placeholder 2"/>
          <p:cNvSpPr>
            <a:spLocks noGrp="1"/>
          </p:cNvSpPr>
          <p:nvPr>
            <p:ph idx="1"/>
          </p:nvPr>
        </p:nvSpPr>
        <p:spPr>
          <a:xfrm>
            <a:off x="723900" y="1676400"/>
            <a:ext cx="8991600" cy="4114800"/>
          </a:xfrm>
        </p:spPr>
        <p:txBody>
          <a:bodyPr/>
          <a:lstStyle/>
          <a:p>
            <a:pPr marL="1604963" indent="-514350">
              <a:buFont typeface="+mj-lt"/>
              <a:buAutoNum type="arabicPeriod" startAt="3"/>
            </a:pPr>
            <a:r>
              <a:rPr lang="en-US" sz="2800" dirty="0" smtClean="0"/>
              <a:t>Matthew 19:12</a:t>
            </a:r>
          </a:p>
          <a:p>
            <a:pPr marL="1604963" indent="-514350">
              <a:buFont typeface="+mj-lt"/>
              <a:buAutoNum type="arabicPeriod" startAt="3"/>
            </a:pPr>
            <a:r>
              <a:rPr lang="en-US" sz="2800" dirty="0" smtClean="0"/>
              <a:t>The single life has its’ problems as does any lifestyle.</a:t>
            </a:r>
          </a:p>
          <a:p>
            <a:pPr marL="2117725" indent="-512763">
              <a:buFont typeface="+mj-lt"/>
              <a:buAutoNum type="alphaLcPeriod"/>
            </a:pPr>
            <a:r>
              <a:rPr lang="en-US" sz="2800" dirty="0" smtClean="0"/>
              <a:t>Loneliness – God made men and women to be social beings.  Making “loneliness” into “opportunity”.</a:t>
            </a:r>
          </a:p>
          <a:p>
            <a:pPr marL="2117725" indent="-512763">
              <a:buFont typeface="+mj-lt"/>
              <a:buAutoNum type="alphaLcPeriod"/>
            </a:pPr>
            <a:r>
              <a:rPr lang="en-US" sz="2800" dirty="0" smtClean="0"/>
              <a:t>Self-pity. (I Kings 19 – “I’m the only one”)</a:t>
            </a:r>
          </a:p>
          <a:p>
            <a:pPr marL="2117725" indent="-512763">
              <a:buFont typeface="+mj-lt"/>
              <a:buAutoNum type="alphaLcPeriod"/>
            </a:pPr>
            <a:r>
              <a:rPr lang="en-US" sz="2800" dirty="0" smtClean="0"/>
              <a:t>Jealousy. (Gal. 5:20)</a:t>
            </a:r>
          </a:p>
          <a:p>
            <a:pPr marL="2117725" indent="-512763">
              <a:buFont typeface="+mj-lt"/>
              <a:buAutoNum type="alphaLcPeriod"/>
            </a:pPr>
            <a:r>
              <a:rPr lang="en-US" sz="2800" dirty="0" smtClean="0"/>
              <a:t>Cultivate friendships – there are other singles.</a:t>
            </a:r>
            <a:endParaRPr lang="en-US" sz="2800" dirty="0"/>
          </a:p>
        </p:txBody>
      </p:sp>
    </p:spTree>
    <p:extLst>
      <p:ext uri="{BB962C8B-B14F-4D97-AF65-F5344CB8AC3E}">
        <p14:creationId xmlns:p14="http://schemas.microsoft.com/office/powerpoint/2010/main" xmlns="" val="180451044"/>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500" y="609600"/>
            <a:ext cx="9220200" cy="1143000"/>
          </a:xfrm>
        </p:spPr>
        <p:txBody>
          <a:bodyPr/>
          <a:lstStyle/>
          <a:p>
            <a:r>
              <a:rPr lang="en-US" dirty="0" smtClean="0"/>
              <a:t> IV. BACK TO BASICS –</a:t>
            </a:r>
            <a:br>
              <a:rPr lang="en-US" dirty="0" smtClean="0"/>
            </a:br>
            <a:r>
              <a:rPr lang="en-US" sz="3200" dirty="0" smtClean="0"/>
              <a:t>PUSHING OUR YOUTH INTO RELATIONSHIPS</a:t>
            </a:r>
            <a:r>
              <a:rPr lang="en-US" dirty="0" smtClean="0"/>
              <a:t/>
            </a:r>
            <a:br>
              <a:rPr lang="en-US" dirty="0" smtClean="0"/>
            </a:br>
            <a:endParaRPr lang="en-US" sz="3200" dirty="0"/>
          </a:p>
        </p:txBody>
      </p:sp>
      <p:sp>
        <p:nvSpPr>
          <p:cNvPr id="3" name="Content Placeholder 2"/>
          <p:cNvSpPr>
            <a:spLocks noGrp="1"/>
          </p:cNvSpPr>
          <p:nvPr>
            <p:ph idx="1"/>
          </p:nvPr>
        </p:nvSpPr>
        <p:spPr>
          <a:xfrm>
            <a:off x="723900" y="1752600"/>
            <a:ext cx="8991600" cy="4724400"/>
          </a:xfrm>
        </p:spPr>
        <p:txBody>
          <a:bodyPr/>
          <a:lstStyle/>
          <a:p>
            <a:pPr marL="1604963" indent="-514350">
              <a:buFont typeface="+mj-lt"/>
              <a:buAutoNum type="arabicPeriod" startAt="5"/>
            </a:pPr>
            <a:r>
              <a:rPr lang="en-US" sz="2800" dirty="0" smtClean="0"/>
              <a:t>Personal Purity</a:t>
            </a:r>
          </a:p>
          <a:p>
            <a:pPr marL="2117725" indent="-512763">
              <a:buFont typeface="+mj-lt"/>
              <a:buAutoNum type="alphaLcPeriod"/>
            </a:pPr>
            <a:r>
              <a:rPr lang="en-US" sz="2800" dirty="0" smtClean="0"/>
              <a:t>Submitting to a sexual arrangement is the one most defeating things one can do in single life.</a:t>
            </a:r>
          </a:p>
          <a:p>
            <a:pPr marL="2117725" indent="-512763">
              <a:buFont typeface="+mj-lt"/>
              <a:buAutoNum type="alphaLcPeriod"/>
            </a:pPr>
            <a:r>
              <a:rPr lang="en-US" sz="2800" dirty="0" smtClean="0"/>
              <a:t>I Thess. 4:1-8; I Cor. 6:9-20; Eph. 5:3.</a:t>
            </a:r>
          </a:p>
          <a:p>
            <a:pPr marL="2117725" indent="-512763">
              <a:buFont typeface="+mj-lt"/>
              <a:buAutoNum type="alphaLcPeriod"/>
            </a:pPr>
            <a:r>
              <a:rPr lang="en-US" sz="2800" dirty="0" smtClean="0"/>
              <a:t>To cope with improper advances or desires one needs to avoid: persons, places or things and draw need to Christ for strength of character.</a:t>
            </a:r>
          </a:p>
          <a:p>
            <a:pPr marL="2117725" indent="-512763">
              <a:buFont typeface="+mj-lt"/>
              <a:buAutoNum type="alphaLcPeriod"/>
            </a:pPr>
            <a:r>
              <a:rPr lang="en-US" sz="2800" dirty="0" smtClean="0"/>
              <a:t>One who loves the Lord avoids the very appearance of evil (I Thess. 5:22).</a:t>
            </a:r>
            <a:endParaRPr lang="en-US" sz="2800" dirty="0"/>
          </a:p>
        </p:txBody>
      </p:sp>
    </p:spTree>
    <p:extLst>
      <p:ext uri="{BB962C8B-B14F-4D97-AF65-F5344CB8AC3E}">
        <p14:creationId xmlns:p14="http://schemas.microsoft.com/office/powerpoint/2010/main" xmlns="" val="665237563"/>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500" y="609600"/>
            <a:ext cx="9220200" cy="1143000"/>
          </a:xfrm>
        </p:spPr>
        <p:txBody>
          <a:bodyPr/>
          <a:lstStyle/>
          <a:p>
            <a:r>
              <a:rPr lang="en-US" dirty="0" smtClean="0"/>
              <a:t> IV. BACK TO BASICS –</a:t>
            </a:r>
            <a:br>
              <a:rPr lang="en-US" dirty="0" smtClean="0"/>
            </a:br>
            <a:r>
              <a:rPr lang="en-US" sz="3200" dirty="0" smtClean="0"/>
              <a:t>PUSHING OUR YOUTH INTO RELATIONSHIPS</a:t>
            </a:r>
            <a:r>
              <a:rPr lang="en-US" dirty="0" smtClean="0"/>
              <a:t/>
            </a:r>
            <a:br>
              <a:rPr lang="en-US" dirty="0" smtClean="0"/>
            </a:br>
            <a:endParaRPr lang="en-US" sz="3200" dirty="0"/>
          </a:p>
        </p:txBody>
      </p:sp>
      <p:sp>
        <p:nvSpPr>
          <p:cNvPr id="3" name="Content Placeholder 2"/>
          <p:cNvSpPr>
            <a:spLocks noGrp="1"/>
          </p:cNvSpPr>
          <p:nvPr>
            <p:ph idx="1"/>
          </p:nvPr>
        </p:nvSpPr>
        <p:spPr>
          <a:xfrm>
            <a:off x="647700" y="1524000"/>
            <a:ext cx="9220200" cy="4724400"/>
          </a:xfrm>
        </p:spPr>
        <p:txBody>
          <a:bodyPr/>
          <a:lstStyle/>
          <a:p>
            <a:pPr marL="1604963" indent="-514350">
              <a:buFont typeface="+mj-lt"/>
              <a:buAutoNum type="arabicPeriod" startAt="5"/>
            </a:pPr>
            <a:r>
              <a:rPr lang="en-US" sz="2800" dirty="0" smtClean="0"/>
              <a:t>Joy in the single life</a:t>
            </a:r>
          </a:p>
          <a:p>
            <a:pPr marL="2117725" indent="-512763">
              <a:spcBef>
                <a:spcPts val="0"/>
              </a:spcBef>
              <a:buFont typeface="+mj-lt"/>
              <a:buAutoNum type="alphaLcPeriod"/>
            </a:pPr>
            <a:r>
              <a:rPr lang="en-US" sz="2700" dirty="0" smtClean="0"/>
              <a:t>Independence (freedom to go where one wishes, less check in).</a:t>
            </a:r>
          </a:p>
          <a:p>
            <a:pPr marL="2117725" indent="-512763">
              <a:spcBef>
                <a:spcPts val="0"/>
              </a:spcBef>
              <a:buFont typeface="+mj-lt"/>
              <a:buAutoNum type="alphaLcPeriod"/>
            </a:pPr>
            <a:r>
              <a:rPr lang="en-US" sz="2700" dirty="0" smtClean="0"/>
              <a:t>Free time is more readily available.</a:t>
            </a:r>
          </a:p>
          <a:p>
            <a:pPr marL="2117725" indent="-512763">
              <a:spcBef>
                <a:spcPts val="0"/>
              </a:spcBef>
              <a:buFont typeface="+mj-lt"/>
              <a:buAutoNum type="alphaLcPeriod"/>
            </a:pPr>
            <a:r>
              <a:rPr lang="en-US" sz="2700" dirty="0" smtClean="0"/>
              <a:t>Mobility (travel, help a specific need, etc.).</a:t>
            </a:r>
          </a:p>
          <a:p>
            <a:pPr marL="2117725" indent="-512763">
              <a:spcBef>
                <a:spcPts val="0"/>
              </a:spcBef>
              <a:buFont typeface="+mj-lt"/>
              <a:buAutoNum type="alphaLcPeriod"/>
            </a:pPr>
            <a:r>
              <a:rPr lang="en-US" sz="2700" dirty="0" smtClean="0"/>
              <a:t>Financial (without a family to support, may have opportunity to help support an evangelist, dedicate to a cause, etc.).</a:t>
            </a:r>
          </a:p>
          <a:p>
            <a:pPr marL="2117725" indent="-512763">
              <a:spcBef>
                <a:spcPts val="0"/>
              </a:spcBef>
              <a:buFont typeface="+mj-lt"/>
              <a:buAutoNum type="alphaLcPeriod"/>
            </a:pPr>
            <a:r>
              <a:rPr lang="en-US" sz="2700" dirty="0" smtClean="0"/>
              <a:t>Peter was married and evidently settled into eldership role in local church.</a:t>
            </a:r>
          </a:p>
          <a:p>
            <a:pPr marL="2117725" indent="-512763">
              <a:spcBef>
                <a:spcPts val="0"/>
              </a:spcBef>
              <a:buFont typeface="+mj-lt"/>
              <a:buAutoNum type="alphaLcPeriod"/>
            </a:pPr>
            <a:r>
              <a:rPr lang="en-US" sz="2700" dirty="0" smtClean="0"/>
              <a:t>Paul was more active in moving around to different places as a single man.</a:t>
            </a:r>
            <a:endParaRPr lang="en-US" sz="2700" dirty="0"/>
          </a:p>
        </p:txBody>
      </p:sp>
    </p:spTree>
    <p:extLst>
      <p:ext uri="{BB962C8B-B14F-4D97-AF65-F5344CB8AC3E}">
        <p14:creationId xmlns:p14="http://schemas.microsoft.com/office/powerpoint/2010/main" xmlns="" val="729020542"/>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9100" y="609600"/>
            <a:ext cx="9525000" cy="1143000"/>
          </a:xfrm>
        </p:spPr>
        <p:txBody>
          <a:bodyPr/>
          <a:lstStyle/>
          <a:p>
            <a:r>
              <a:rPr lang="en-US" dirty="0" smtClean="0"/>
              <a:t> V. </a:t>
            </a:r>
            <a:r>
              <a:rPr lang="en-US" sz="4000" dirty="0" smtClean="0"/>
              <a:t>STATEGIES</a:t>
            </a:r>
            <a:r>
              <a:rPr lang="en-US" dirty="0" smtClean="0"/>
              <a:t> FOR OVERCOMING RELATIONSHIP ADDICTIONS</a:t>
            </a:r>
            <a:br>
              <a:rPr lang="en-US" dirty="0" smtClean="0"/>
            </a:br>
            <a:endParaRPr lang="en-US" sz="3200" dirty="0"/>
          </a:p>
        </p:txBody>
      </p:sp>
      <p:sp>
        <p:nvSpPr>
          <p:cNvPr id="3" name="Content Placeholder 2"/>
          <p:cNvSpPr>
            <a:spLocks noGrp="1"/>
          </p:cNvSpPr>
          <p:nvPr>
            <p:ph idx="1"/>
          </p:nvPr>
        </p:nvSpPr>
        <p:spPr>
          <a:xfrm>
            <a:off x="647700" y="1524000"/>
            <a:ext cx="9220200" cy="4724400"/>
          </a:xfrm>
        </p:spPr>
        <p:txBody>
          <a:bodyPr/>
          <a:lstStyle/>
          <a:p>
            <a:pPr marL="690562" indent="-514350">
              <a:buFont typeface="+mj-lt"/>
              <a:buAutoNum type="alphaUcPeriod"/>
            </a:pPr>
            <a:endParaRPr lang="en-US" sz="2800" dirty="0" smtClean="0"/>
          </a:p>
          <a:p>
            <a:pPr marL="690562" indent="-514350">
              <a:buFont typeface="+mj-lt"/>
              <a:buAutoNum type="alphaUcPeriod"/>
            </a:pPr>
            <a:r>
              <a:rPr lang="en-US" sz="2800" dirty="0" smtClean="0"/>
              <a:t>Make spiritually and recovery the main priorities in your life – what brings you peace and serenity – commit to communion with the Lord at least an hour each day.</a:t>
            </a:r>
          </a:p>
          <a:p>
            <a:pPr marL="690562" indent="-514350">
              <a:buFont typeface="+mj-lt"/>
              <a:buAutoNum type="alphaUcPeriod"/>
            </a:pPr>
            <a:r>
              <a:rPr lang="en-US" sz="2800" dirty="0" smtClean="0"/>
              <a:t>Focus on reclaiming and building “yourself” – fill in gaps that cause you to feel undeserving or bad about yourself. (Matt. 22:39)</a:t>
            </a:r>
          </a:p>
          <a:p>
            <a:pPr marL="690562" indent="-514350">
              <a:buFont typeface="+mj-lt"/>
              <a:buAutoNum type="alphaUcPeriod"/>
            </a:pPr>
            <a:r>
              <a:rPr lang="en-US" sz="2800" dirty="0" smtClean="0"/>
              <a:t>Learn to stop managing and controlling others by being focused on your own needs.</a:t>
            </a:r>
          </a:p>
          <a:p>
            <a:pPr marL="176212" indent="0">
              <a:buNone/>
            </a:pPr>
            <a:endParaRPr lang="en-US" sz="2800" dirty="0"/>
          </a:p>
        </p:txBody>
      </p:sp>
    </p:spTree>
    <p:extLst>
      <p:ext uri="{BB962C8B-B14F-4D97-AF65-F5344CB8AC3E}">
        <p14:creationId xmlns:p14="http://schemas.microsoft.com/office/powerpoint/2010/main" xmlns="" val="2239682273"/>
      </p:ext>
    </p:extLst>
  </p:cSld>
  <p:clrMapOvr>
    <a:masterClrMapping/>
  </p:clrMapOvr>
  <mc:AlternateContent xmlns:mc="http://schemas.openxmlformats.org/markup-compatibility/2006">
    <mc:Choice xmlns:p14="http://schemas.microsoft.com/office/powerpoint/2010/main" xmlns="" Requires="p14">
      <p:transition p14:dur="100">
        <p:cut/>
      </p:transition>
    </mc:Choice>
    <mc:Fallback>
      <p:transition>
        <p:cu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nodeType="with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7"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a:xfrm>
            <a:off x="723900" y="1752600"/>
            <a:ext cx="8991600" cy="4114800"/>
          </a:xfrm>
        </p:spPr>
        <p:txBody>
          <a:bodyPr/>
          <a:lstStyle/>
          <a:p>
            <a:pPr marL="514350" indent="-514350">
              <a:buFont typeface="+mj-lt"/>
              <a:buAutoNum type="arabicPeriod"/>
            </a:pPr>
            <a:r>
              <a:rPr lang="en-US" sz="2800" dirty="0" smtClean="0"/>
              <a:t>Courtship – dating – love relationship in our culture is unique.  Other cultures and times have/had arranged marriages and one must learn to love the person sometimes after marriage (Gen. 2:18f ; I Tim. 5:14)</a:t>
            </a:r>
          </a:p>
          <a:p>
            <a:pPr marL="1138238" indent="-625475">
              <a:spcBef>
                <a:spcPts val="0"/>
              </a:spcBef>
              <a:buFont typeface="+mj-lt"/>
              <a:buAutoNum type="alphaUcPeriod"/>
            </a:pPr>
            <a:r>
              <a:rPr lang="en-US" sz="2800" dirty="0" smtClean="0"/>
              <a:t>Consider Mary and Joseph and </a:t>
            </a:r>
          </a:p>
          <a:p>
            <a:pPr marL="512763" indent="0">
              <a:spcBef>
                <a:spcPts val="0"/>
              </a:spcBef>
              <a:buNone/>
            </a:pPr>
            <a:r>
              <a:rPr lang="en-US" sz="2800" dirty="0"/>
              <a:t> </a:t>
            </a:r>
            <a:r>
              <a:rPr lang="en-US" sz="2800" dirty="0" smtClean="0"/>
              <a:t>      their pre-marital status.</a:t>
            </a:r>
          </a:p>
          <a:p>
            <a:pPr marL="1138238" indent="-625475">
              <a:spcBef>
                <a:spcPts val="0"/>
              </a:spcBef>
              <a:buFont typeface="+mj-lt"/>
              <a:buAutoNum type="alphaUcPeriod" startAt="2"/>
            </a:pPr>
            <a:r>
              <a:rPr lang="en-US" sz="2800" dirty="0" smtClean="0"/>
              <a:t>Old Testament status of </a:t>
            </a:r>
          </a:p>
          <a:p>
            <a:pPr marL="512763" indent="0">
              <a:spcBef>
                <a:spcPts val="0"/>
              </a:spcBef>
              <a:buNone/>
            </a:pPr>
            <a:r>
              <a:rPr lang="en-US" sz="2800" dirty="0"/>
              <a:t> </a:t>
            </a:r>
            <a:r>
              <a:rPr lang="en-US" sz="2800" dirty="0" smtClean="0"/>
              <a:t>      virgins/non-virgins.</a:t>
            </a:r>
            <a:r>
              <a:rPr lang="en-US" sz="2800" dirty="0"/>
              <a:t>	</a:t>
            </a:r>
          </a:p>
        </p:txBody>
      </p:sp>
      <p:pic>
        <p:nvPicPr>
          <p:cNvPr id="4" name="Picture 3"/>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6819899" y="3505200"/>
            <a:ext cx="2273011" cy="3049162"/>
          </a:xfrm>
          <a:prstGeom prst="rect">
            <a:avLst/>
          </a:prstGeom>
          <a:effectLst>
            <a:softEdge rad="190500"/>
          </a:effectLst>
        </p:spPr>
      </p:pic>
    </p:spTree>
    <p:extLst>
      <p:ext uri="{BB962C8B-B14F-4D97-AF65-F5344CB8AC3E}">
        <p14:creationId xmlns:p14="http://schemas.microsoft.com/office/powerpoint/2010/main" xmlns="" val="1159076745"/>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ppt_y"/>
                                          </p:val>
                                        </p:tav>
                                        <p:tav tm="100000">
                                          <p:val>
                                            <p:strVal val="#ppt_y"/>
                                          </p:val>
                                        </p:tav>
                                      </p:tavLst>
                                    </p:anim>
                                  </p:childTnLst>
                                </p:cTn>
                              </p:par>
                              <p:par>
                                <p:cTn id="9" presetID="2" presetClass="entr" presetSubtype="8"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 calcmode="lin" valueType="num">
                                      <p:cBhvr additive="base">
                                        <p:cTn id="11"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3">
                                            <p:txEl>
                                              <p:pRg st="2" end="2"/>
                                            </p:txEl>
                                          </p:spTgt>
                                        </p:tgtEl>
                                        <p:attrNameLst>
                                          <p:attrName>ppt_y</p:attrName>
                                        </p:attrNameLst>
                                      </p:cBhvr>
                                      <p:tavLst>
                                        <p:tav tm="0">
                                          <p:val>
                                            <p:strVal val="#ppt_y"/>
                                          </p:val>
                                        </p:tav>
                                        <p:tav tm="100000">
                                          <p:val>
                                            <p:strVal val="#ppt_y"/>
                                          </p:val>
                                        </p:tav>
                                      </p:tavLst>
                                    </p:anim>
                                  </p:childTnLst>
                                </p:cTn>
                              </p:par>
                              <p:par>
                                <p:cTn id="13" presetID="2" presetClass="entr" presetSubtype="6" fill="hold" nodeType="withEffect">
                                  <p:stCondLst>
                                    <p:cond delay="0"/>
                                  </p:stCondLst>
                                  <p:childTnLst>
                                    <p:set>
                                      <p:cBhvr>
                                        <p:cTn id="14" dur="1" fill="hold">
                                          <p:stCondLst>
                                            <p:cond delay="0"/>
                                          </p:stCondLst>
                                        </p:cTn>
                                        <p:tgtEl>
                                          <p:spTgt spid="4"/>
                                        </p:tgtEl>
                                        <p:attrNameLst>
                                          <p:attrName>style.visibility</p:attrName>
                                        </p:attrNameLst>
                                      </p:cBhvr>
                                      <p:to>
                                        <p:strVal val="visible"/>
                                      </p:to>
                                    </p:set>
                                    <p:anim calcmode="lin" valueType="num">
                                      <p:cBhvr additive="base">
                                        <p:cTn id="15" dur="500" fill="hold"/>
                                        <p:tgtEl>
                                          <p:spTgt spid="4"/>
                                        </p:tgtEl>
                                        <p:attrNameLst>
                                          <p:attrName>ppt_x</p:attrName>
                                        </p:attrNameLst>
                                      </p:cBhvr>
                                      <p:tavLst>
                                        <p:tav tm="0">
                                          <p:val>
                                            <p:strVal val="1+#ppt_w/2"/>
                                          </p:val>
                                        </p:tav>
                                        <p:tav tm="100000">
                                          <p:val>
                                            <p:strVal val="#ppt_x"/>
                                          </p:val>
                                        </p:tav>
                                      </p:tavLst>
                                    </p:anim>
                                    <p:anim calcmode="lin" valueType="num">
                                      <p:cBhvr additive="base">
                                        <p:cTn id="16"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9100" y="609600"/>
            <a:ext cx="9525000" cy="1143000"/>
          </a:xfrm>
        </p:spPr>
        <p:txBody>
          <a:bodyPr/>
          <a:lstStyle/>
          <a:p>
            <a:r>
              <a:rPr lang="en-US" dirty="0" smtClean="0"/>
              <a:t> V. </a:t>
            </a:r>
            <a:r>
              <a:rPr lang="en-US" sz="4000" dirty="0" smtClean="0"/>
              <a:t>STATEGIES</a:t>
            </a:r>
            <a:r>
              <a:rPr lang="en-US" dirty="0" smtClean="0"/>
              <a:t> FOR OVERCOMING RELATIONSHIP ADDICTIONS</a:t>
            </a:r>
            <a:br>
              <a:rPr lang="en-US" dirty="0" smtClean="0"/>
            </a:br>
            <a:endParaRPr lang="en-US" sz="3200" dirty="0"/>
          </a:p>
        </p:txBody>
      </p:sp>
      <p:sp>
        <p:nvSpPr>
          <p:cNvPr id="3" name="Content Placeholder 2"/>
          <p:cNvSpPr>
            <a:spLocks noGrp="1"/>
          </p:cNvSpPr>
          <p:nvPr>
            <p:ph idx="1"/>
          </p:nvPr>
        </p:nvSpPr>
        <p:spPr>
          <a:xfrm>
            <a:off x="647700" y="1524000"/>
            <a:ext cx="9220200" cy="4724400"/>
          </a:xfrm>
        </p:spPr>
        <p:txBody>
          <a:bodyPr/>
          <a:lstStyle/>
          <a:p>
            <a:pPr marL="690562" indent="-514350">
              <a:buFont typeface="+mj-lt"/>
              <a:buAutoNum type="alphaUcPeriod" startAt="4"/>
            </a:pPr>
            <a:r>
              <a:rPr lang="en-US" sz="2800" dirty="0" smtClean="0"/>
              <a:t>Learn not to get “hooked” into the games of relationships and roles you have fallen into in the past (rescuer – helper; persecutor – blamer; victim – helpless one)</a:t>
            </a:r>
          </a:p>
          <a:p>
            <a:pPr marL="690562" indent="-514350">
              <a:buFont typeface="+mj-lt"/>
              <a:buAutoNum type="alphaUcPeriod" startAt="4"/>
            </a:pPr>
            <a:r>
              <a:rPr lang="en-US" sz="2800" dirty="0" smtClean="0"/>
              <a:t>Find a support group of friends who understand – be productive.</a:t>
            </a:r>
          </a:p>
          <a:p>
            <a:pPr marL="688975" indent="-465138">
              <a:spcBef>
                <a:spcPts val="0"/>
              </a:spcBef>
              <a:buFont typeface="+mj-lt"/>
              <a:buAutoNum type="alphaUcPeriod" startAt="4"/>
            </a:pPr>
            <a:r>
              <a:rPr lang="en-US" sz="2800" dirty="0" smtClean="0"/>
              <a:t>Share with others what you have </a:t>
            </a:r>
          </a:p>
          <a:p>
            <a:pPr marL="174625" indent="515938">
              <a:spcBef>
                <a:spcPts val="0"/>
              </a:spcBef>
              <a:buNone/>
            </a:pPr>
            <a:r>
              <a:rPr lang="en-US" sz="2800" dirty="0" smtClean="0"/>
              <a:t>experienced and learned.</a:t>
            </a:r>
            <a:endParaRPr lang="en-US" sz="2800" dirty="0"/>
          </a:p>
        </p:txBody>
      </p:sp>
      <p:pic>
        <p:nvPicPr>
          <p:cNvPr id="4" name="Picture 3"/>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6819900" y="3581400"/>
            <a:ext cx="2857500" cy="2857500"/>
          </a:xfrm>
          <a:prstGeom prst="rect">
            <a:avLst/>
          </a:prstGeom>
          <a:effectLst>
            <a:softEdge rad="190500"/>
          </a:effectLst>
        </p:spPr>
      </p:pic>
    </p:spTree>
    <p:extLst>
      <p:ext uri="{BB962C8B-B14F-4D97-AF65-F5344CB8AC3E}">
        <p14:creationId xmlns:p14="http://schemas.microsoft.com/office/powerpoint/2010/main" xmlns="" val="2072373170"/>
      </p:ext>
    </p:extLst>
  </p:cSld>
  <p:clrMapOvr>
    <a:masterClrMapping/>
  </p:clrMapOvr>
  <mc:AlternateContent xmlns:mc="http://schemas.openxmlformats.org/markup-compatibility/2006">
    <mc:Choice xmlns:p14="http://schemas.microsoft.com/office/powerpoint/2010/main" xmlns="" Requires="p14">
      <p:transition p14:dur="100">
        <p:cut/>
      </p:transition>
    </mc:Choice>
    <mc:Fallback>
      <p:transition>
        <p:cu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par>
                          <p:cTn id="17" fill="hold">
                            <p:stCondLst>
                              <p:cond delay="1000"/>
                            </p:stCondLst>
                            <p:childTnLst>
                              <p:par>
                                <p:cTn id="18" presetID="42" presetClass="entr" presetSubtype="0" fill="hold" nodeType="afterEffect">
                                  <p:stCondLst>
                                    <p:cond delay="0"/>
                                  </p:stCondLst>
                                  <p:childTnLst>
                                    <p:set>
                                      <p:cBhvr>
                                        <p:cTn id="19" dur="1" fill="hold">
                                          <p:stCondLst>
                                            <p:cond delay="0"/>
                                          </p:stCondLst>
                                        </p:cTn>
                                        <p:tgtEl>
                                          <p:spTgt spid="4"/>
                                        </p:tgtEl>
                                        <p:attrNameLst>
                                          <p:attrName>style.visibility</p:attrName>
                                        </p:attrNameLst>
                                      </p:cBhvr>
                                      <p:to>
                                        <p:strVal val="visible"/>
                                      </p:to>
                                    </p:set>
                                    <p:animEffect transition="in" filter="fade">
                                      <p:cBhvr>
                                        <p:cTn id="20" dur="1000"/>
                                        <p:tgtEl>
                                          <p:spTgt spid="4"/>
                                        </p:tgtEl>
                                      </p:cBhvr>
                                    </p:animEffect>
                                    <p:anim calcmode="lin" valueType="num">
                                      <p:cBhvr>
                                        <p:cTn id="21" dur="1000" fill="hold"/>
                                        <p:tgtEl>
                                          <p:spTgt spid="4"/>
                                        </p:tgtEl>
                                        <p:attrNameLst>
                                          <p:attrName>ppt_x</p:attrName>
                                        </p:attrNameLst>
                                      </p:cBhvr>
                                      <p:tavLst>
                                        <p:tav tm="0">
                                          <p:val>
                                            <p:strVal val="#ppt_x"/>
                                          </p:val>
                                        </p:tav>
                                        <p:tav tm="100000">
                                          <p:val>
                                            <p:strVal val="#ppt_x"/>
                                          </p:val>
                                        </p:tav>
                                      </p:tavLst>
                                    </p:anim>
                                    <p:anim calcmode="lin" valueType="num">
                                      <p:cBhvr>
                                        <p:cTn id="22"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7" presetClass="entr" presetSubtype="0" fill="hold"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Effect transition="in" filter="fade">
                                      <p:cBhvr>
                                        <p:cTn id="27" dur="1000"/>
                                        <p:tgtEl>
                                          <p:spTgt spid="3">
                                            <p:txEl>
                                              <p:pRg st="2" end="2"/>
                                            </p:txEl>
                                          </p:spTgt>
                                        </p:tgtEl>
                                      </p:cBhvr>
                                    </p:animEffect>
                                    <p:anim calcmode="lin" valueType="num">
                                      <p:cBhvr>
                                        <p:cTn id="2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2" end="2"/>
                                            </p:txEl>
                                          </p:spTgt>
                                        </p:tgtEl>
                                        <p:attrNameLst>
                                          <p:attrName>ppt_y</p:attrName>
                                        </p:attrNameLst>
                                      </p:cBhvr>
                                      <p:tavLst>
                                        <p:tav tm="0">
                                          <p:val>
                                            <p:strVal val="#ppt_y-.1"/>
                                          </p:val>
                                        </p:tav>
                                        <p:tav tm="100000">
                                          <p:val>
                                            <p:strVal val="#ppt_y"/>
                                          </p:val>
                                        </p:tav>
                                      </p:tavLst>
                                    </p:anim>
                                  </p:childTnLst>
                                </p:cTn>
                              </p:par>
                              <p:par>
                                <p:cTn id="30" presetID="47" presetClass="entr" presetSubtype="0" fill="hold" nodeType="withEffect">
                                  <p:stCondLst>
                                    <p:cond delay="0"/>
                                  </p:stCondLst>
                                  <p:childTnLst>
                                    <p:set>
                                      <p:cBhvr>
                                        <p:cTn id="31" dur="1" fill="hold">
                                          <p:stCondLst>
                                            <p:cond delay="0"/>
                                          </p:stCondLst>
                                        </p:cTn>
                                        <p:tgtEl>
                                          <p:spTgt spid="3">
                                            <p:txEl>
                                              <p:pRg st="3" end="3"/>
                                            </p:txEl>
                                          </p:spTgt>
                                        </p:tgtEl>
                                        <p:attrNameLst>
                                          <p:attrName>style.visibility</p:attrName>
                                        </p:attrNameLst>
                                      </p:cBhvr>
                                      <p:to>
                                        <p:strVal val="visible"/>
                                      </p:to>
                                    </p:set>
                                    <p:animEffect transition="in" filter="fade">
                                      <p:cBhvr>
                                        <p:cTn id="32" dur="1000"/>
                                        <p:tgtEl>
                                          <p:spTgt spid="3">
                                            <p:txEl>
                                              <p:pRg st="3" end="3"/>
                                            </p:txEl>
                                          </p:spTgt>
                                        </p:tgtEl>
                                      </p:cBhvr>
                                    </p:animEffect>
                                    <p:anim calcmode="lin" valueType="num">
                                      <p:cBhvr>
                                        <p:cTn id="3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4"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9100" y="609600"/>
            <a:ext cx="9525000" cy="1143000"/>
          </a:xfrm>
        </p:spPr>
        <p:txBody>
          <a:bodyPr/>
          <a:lstStyle/>
          <a:p>
            <a:r>
              <a:rPr lang="en-US" dirty="0" smtClean="0"/>
              <a:t> FINAL CONSIDERATIONS</a:t>
            </a:r>
            <a:br>
              <a:rPr lang="en-US" dirty="0" smtClean="0"/>
            </a:br>
            <a:endParaRPr lang="en-US" sz="3200" dirty="0"/>
          </a:p>
        </p:txBody>
      </p:sp>
      <p:sp>
        <p:nvSpPr>
          <p:cNvPr id="3" name="Content Placeholder 2"/>
          <p:cNvSpPr>
            <a:spLocks noGrp="1"/>
          </p:cNvSpPr>
          <p:nvPr>
            <p:ph idx="1"/>
          </p:nvPr>
        </p:nvSpPr>
        <p:spPr>
          <a:xfrm>
            <a:off x="647700" y="1524000"/>
            <a:ext cx="9220200" cy="4724400"/>
          </a:xfrm>
        </p:spPr>
        <p:txBody>
          <a:bodyPr/>
          <a:lstStyle/>
          <a:p>
            <a:pPr marL="690562" indent="-514350">
              <a:buFont typeface="+mj-lt"/>
              <a:buAutoNum type="arabicPeriod"/>
            </a:pPr>
            <a:r>
              <a:rPr lang="en-US" sz="2800" dirty="0" smtClean="0"/>
              <a:t>We tend to marry someone we date.  So, be cautious who you date.</a:t>
            </a:r>
          </a:p>
          <a:p>
            <a:pPr marL="690562" indent="-514350">
              <a:buFont typeface="+mj-lt"/>
              <a:buAutoNum type="arabicPeriod"/>
            </a:pPr>
            <a:r>
              <a:rPr lang="en-US" sz="2800" dirty="0" smtClean="0"/>
              <a:t>Fish in the right pond.</a:t>
            </a:r>
          </a:p>
          <a:p>
            <a:pPr marL="690562" indent="-514350">
              <a:buFont typeface="+mj-lt"/>
              <a:buAutoNum type="arabicPeriod"/>
            </a:pPr>
            <a:r>
              <a:rPr lang="en-US" sz="2800" dirty="0" smtClean="0"/>
              <a:t>Fornication is sinful – Marriage is not the punishment.</a:t>
            </a:r>
          </a:p>
          <a:p>
            <a:pPr marL="176212" indent="0">
              <a:buNone/>
            </a:pPr>
            <a:endParaRPr lang="en-US" sz="2800" dirty="0"/>
          </a:p>
        </p:txBody>
      </p:sp>
      <p:pic>
        <p:nvPicPr>
          <p:cNvPr id="4" name="Picture 3"/>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2628900" y="3546348"/>
            <a:ext cx="4676572" cy="2930652"/>
          </a:xfrm>
          <a:prstGeom prst="rect">
            <a:avLst/>
          </a:prstGeom>
          <a:effectLst>
            <a:softEdge rad="190500"/>
          </a:effectLst>
        </p:spPr>
      </p:pic>
    </p:spTree>
    <p:extLst>
      <p:ext uri="{BB962C8B-B14F-4D97-AF65-F5344CB8AC3E}">
        <p14:creationId xmlns:p14="http://schemas.microsoft.com/office/powerpoint/2010/main" xmlns="" val="2255387907"/>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par>
                                <p:cTn id="10" presetID="53" presetClass="entr" presetSubtype="16" fill="hold" nodeType="with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p:cTn id="12" dur="500" fill="hold"/>
                                        <p:tgtEl>
                                          <p:spTgt spid="4"/>
                                        </p:tgtEl>
                                        <p:attrNameLst>
                                          <p:attrName>ppt_w</p:attrName>
                                        </p:attrNameLst>
                                      </p:cBhvr>
                                      <p:tavLst>
                                        <p:tav tm="0">
                                          <p:val>
                                            <p:fltVal val="0"/>
                                          </p:val>
                                        </p:tav>
                                        <p:tav tm="100000">
                                          <p:val>
                                            <p:strVal val="#ppt_w"/>
                                          </p:val>
                                        </p:tav>
                                      </p:tavLst>
                                    </p:anim>
                                    <p:anim calcmode="lin" valueType="num">
                                      <p:cBhvr>
                                        <p:cTn id="13" dur="500" fill="hold"/>
                                        <p:tgtEl>
                                          <p:spTgt spid="4"/>
                                        </p:tgtEl>
                                        <p:attrNameLst>
                                          <p:attrName>ppt_h</p:attrName>
                                        </p:attrNameLst>
                                      </p:cBhvr>
                                      <p:tavLst>
                                        <p:tav tm="0">
                                          <p:val>
                                            <p:fltVal val="0"/>
                                          </p:val>
                                        </p:tav>
                                        <p:tav tm="100000">
                                          <p:val>
                                            <p:strVal val="#ppt_h"/>
                                          </p:val>
                                        </p:tav>
                                      </p:tavLst>
                                    </p:anim>
                                    <p:animEffect transition="in" filter="fade">
                                      <p:cBhvr>
                                        <p:cTn id="14" dur="500"/>
                                        <p:tgtEl>
                                          <p:spTgt spid="4"/>
                                        </p:tgtEl>
                                      </p:cBhvr>
                                    </p:animEffect>
                                  </p:childTnLst>
                                </p:cTn>
                              </p:par>
                            </p:childTnLst>
                          </p:cTn>
                        </p:par>
                      </p:childTnLst>
                    </p:cTn>
                  </p:par>
                  <p:par>
                    <p:cTn id="15" fill="hold">
                      <p:stCondLst>
                        <p:cond delay="indefinite"/>
                      </p:stCondLst>
                      <p:childTnLst>
                        <p:par>
                          <p:cTn id="16" fill="hold">
                            <p:stCondLst>
                              <p:cond delay="0"/>
                            </p:stCondLst>
                            <p:childTnLst>
                              <p:par>
                                <p:cTn id="17" presetID="53" presetClass="entr" presetSubtype="16"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p:cTn id="19"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1"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9100" y="609600"/>
            <a:ext cx="9525000" cy="1143000"/>
          </a:xfrm>
        </p:spPr>
        <p:txBody>
          <a:bodyPr/>
          <a:lstStyle/>
          <a:p>
            <a:r>
              <a:rPr lang="en-US" dirty="0" smtClean="0"/>
              <a:t> FINAL CONSIDERATIONS</a:t>
            </a:r>
            <a:br>
              <a:rPr lang="en-US" dirty="0" smtClean="0"/>
            </a:br>
            <a:endParaRPr lang="en-US" sz="3200" dirty="0"/>
          </a:p>
        </p:txBody>
      </p:sp>
      <p:sp>
        <p:nvSpPr>
          <p:cNvPr id="3" name="Content Placeholder 2"/>
          <p:cNvSpPr>
            <a:spLocks noGrp="1"/>
          </p:cNvSpPr>
          <p:nvPr>
            <p:ph idx="1"/>
          </p:nvPr>
        </p:nvSpPr>
        <p:spPr>
          <a:xfrm>
            <a:off x="647700" y="1524000"/>
            <a:ext cx="9220200" cy="4724400"/>
          </a:xfrm>
        </p:spPr>
        <p:txBody>
          <a:bodyPr/>
          <a:lstStyle/>
          <a:p>
            <a:pPr marL="690562" indent="-514350">
              <a:buFont typeface="+mj-lt"/>
              <a:buAutoNum type="arabicPeriod" startAt="4"/>
            </a:pPr>
            <a:r>
              <a:rPr lang="en-US" sz="2800" dirty="0" smtClean="0"/>
              <a:t>The difference in what we have discussed in this hour and relationship in marriage is this – once a person has made a commitment of marriage he and she are in a “leaving/cleaving” bond and must make it work.  Marriages that start with dysfunction have more complicated issues than those discussed in this lesson.  But, when the couple is willing to do the corrective work the upside down marriage can become right-sided.  If this is your marriage – God made you a promise (Gal. 6:9,10).  Do the work!  Do not look for </a:t>
            </a:r>
            <a:r>
              <a:rPr lang="en-US" sz="2800" b="1" dirty="0" smtClean="0"/>
              <a:t>a way out</a:t>
            </a:r>
            <a:r>
              <a:rPr lang="en-US" sz="2800" dirty="0" smtClean="0"/>
              <a:t>, but </a:t>
            </a:r>
            <a:r>
              <a:rPr lang="en-US" sz="2800" b="1" dirty="0" smtClean="0"/>
              <a:t>a way in </a:t>
            </a:r>
            <a:r>
              <a:rPr lang="en-US" sz="2800" dirty="0" smtClean="0"/>
              <a:t>the home as God would have it.</a:t>
            </a:r>
            <a:endParaRPr lang="en-US" sz="2800" dirty="0"/>
          </a:p>
        </p:txBody>
      </p:sp>
    </p:spTree>
    <p:extLst>
      <p:ext uri="{BB962C8B-B14F-4D97-AF65-F5344CB8AC3E}">
        <p14:creationId xmlns:p14="http://schemas.microsoft.com/office/powerpoint/2010/main" xmlns="" val="3562285329"/>
      </p:ext>
    </p:extLst>
  </p:cSld>
  <p:clrMapOvr>
    <a:masterClrMapping/>
  </p:clrMapOvr>
  <p:transition spd="slow">
    <p:randomBar dir="vert"/>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9100" y="609600"/>
            <a:ext cx="9525000" cy="1143000"/>
          </a:xfrm>
        </p:spPr>
        <p:txBody>
          <a:bodyPr/>
          <a:lstStyle/>
          <a:p>
            <a:r>
              <a:rPr lang="en-US" dirty="0" smtClean="0"/>
              <a:t> FINAL CONSIDERATIONS</a:t>
            </a:r>
            <a:br>
              <a:rPr lang="en-US" dirty="0" smtClean="0"/>
            </a:br>
            <a:endParaRPr lang="en-US" sz="3200" dirty="0"/>
          </a:p>
        </p:txBody>
      </p:sp>
      <p:sp>
        <p:nvSpPr>
          <p:cNvPr id="3" name="Content Placeholder 2"/>
          <p:cNvSpPr>
            <a:spLocks noGrp="1"/>
          </p:cNvSpPr>
          <p:nvPr>
            <p:ph idx="1"/>
          </p:nvPr>
        </p:nvSpPr>
        <p:spPr>
          <a:xfrm>
            <a:off x="647700" y="1524000"/>
            <a:ext cx="9220200" cy="4724400"/>
          </a:xfrm>
        </p:spPr>
        <p:txBody>
          <a:bodyPr/>
          <a:lstStyle/>
          <a:p>
            <a:pPr marL="1316038" indent="-625475">
              <a:buFont typeface="+mj-lt"/>
              <a:buAutoNum type="alphaUcPeriod"/>
            </a:pPr>
            <a:r>
              <a:rPr lang="en-US" sz="2800" dirty="0" smtClean="0"/>
              <a:t>God hates “putting away” (Mal. 2:16), but He hates one thing worse – a cheating mate (Matt. 5:32; 19:9; Mk. 10:11; </a:t>
            </a:r>
            <a:r>
              <a:rPr lang="en-US" sz="2800" dirty="0" err="1" smtClean="0"/>
              <a:t>Lk</a:t>
            </a:r>
            <a:r>
              <a:rPr lang="en-US" sz="2800" dirty="0" smtClean="0"/>
              <a:t>. 16:18).</a:t>
            </a:r>
          </a:p>
          <a:p>
            <a:pPr marL="688975" indent="1588">
              <a:buFont typeface="+mj-lt"/>
              <a:buAutoNum type="alphaUcPeriod"/>
            </a:pPr>
            <a:r>
              <a:rPr lang="en-US" sz="2800" dirty="0" smtClean="0"/>
              <a:t>    Divorce is for one reason and one reason alone.</a:t>
            </a:r>
          </a:p>
          <a:p>
            <a:pPr marL="690563" indent="-577850">
              <a:buFont typeface="+mj-lt"/>
              <a:buAutoNum type="arabicPeriod" startAt="3"/>
            </a:pPr>
            <a:r>
              <a:rPr lang="en-US" sz="2800" dirty="0" smtClean="0"/>
              <a:t>The mate selection process is one of the most critical decisions that two human being can make.  It must be done with “God first” thinking, wisdom, and knowledge (</a:t>
            </a:r>
            <a:r>
              <a:rPr lang="en-US" sz="2800" dirty="0" err="1" smtClean="0"/>
              <a:t>Ecc</a:t>
            </a:r>
            <a:r>
              <a:rPr lang="en-US" sz="2800" dirty="0" smtClean="0"/>
              <a:t>. 11:9ff).</a:t>
            </a:r>
            <a:endParaRPr lang="en-US" sz="2800" dirty="0"/>
          </a:p>
        </p:txBody>
      </p:sp>
    </p:spTree>
    <p:extLst>
      <p:ext uri="{BB962C8B-B14F-4D97-AF65-F5344CB8AC3E}">
        <p14:creationId xmlns:p14="http://schemas.microsoft.com/office/powerpoint/2010/main" xmlns="" val="3706094028"/>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9"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INTRODUCTION</a:t>
            </a:r>
            <a:endParaRPr lang="en-US" dirty="0"/>
          </a:p>
        </p:txBody>
      </p:sp>
      <p:sp>
        <p:nvSpPr>
          <p:cNvPr id="3" name="Content Placeholder 2"/>
          <p:cNvSpPr>
            <a:spLocks noGrp="1"/>
          </p:cNvSpPr>
          <p:nvPr>
            <p:ph idx="1"/>
          </p:nvPr>
        </p:nvSpPr>
        <p:spPr>
          <a:xfrm>
            <a:off x="723900" y="1752600"/>
            <a:ext cx="8991600" cy="4114800"/>
          </a:xfrm>
        </p:spPr>
        <p:txBody>
          <a:bodyPr/>
          <a:lstStyle/>
          <a:p>
            <a:pPr marL="514350" indent="-514350">
              <a:buFont typeface="+mj-lt"/>
              <a:buAutoNum type="arabicPeriod" startAt="2"/>
            </a:pPr>
            <a:r>
              <a:rPr lang="en-US" sz="2800" dirty="0" smtClean="0"/>
              <a:t>This lesson deals with relationships in our American culture.</a:t>
            </a:r>
          </a:p>
          <a:p>
            <a:pPr marL="514350" indent="-514350">
              <a:buFont typeface="+mj-lt"/>
              <a:buAutoNum type="arabicPeriod" startAt="2"/>
            </a:pPr>
            <a:r>
              <a:rPr lang="en-US" sz="2800" dirty="0" smtClean="0"/>
              <a:t>“Fish in the right pond” – Where do you find the person(s) you date?</a:t>
            </a:r>
          </a:p>
          <a:p>
            <a:pPr marL="514350" indent="-514350">
              <a:buFont typeface="+mj-lt"/>
              <a:buAutoNum type="arabicPeriod" startAt="2"/>
            </a:pPr>
            <a:endParaRPr lang="en-US" sz="2800" dirty="0"/>
          </a:p>
          <a:p>
            <a:pPr marL="514350" indent="-514350">
              <a:buFont typeface="+mj-lt"/>
              <a:buAutoNum type="arabicPeriod" startAt="2"/>
            </a:pPr>
            <a:endParaRPr lang="en-US" sz="2800" dirty="0" smtClean="0"/>
          </a:p>
          <a:p>
            <a:pPr marL="0" indent="0">
              <a:buNone/>
            </a:pPr>
            <a:r>
              <a:rPr lang="en-US" sz="2800" dirty="0" smtClean="0"/>
              <a:t>				      OR</a:t>
            </a:r>
            <a:endParaRPr lang="en-US" sz="2800" dirty="0"/>
          </a:p>
          <a:p>
            <a:pPr marL="514350" indent="-514350">
              <a:buFont typeface="+mj-lt"/>
              <a:buAutoNum type="arabicPeriod" startAt="2"/>
            </a:pPr>
            <a:endParaRPr lang="en-US" sz="2800" dirty="0" smtClean="0"/>
          </a:p>
          <a:p>
            <a:pPr marL="514350" indent="-514350">
              <a:buFont typeface="+mj-lt"/>
              <a:buAutoNum type="arabicPeriod" startAt="2"/>
            </a:pPr>
            <a:endParaRPr lang="en-US" sz="2800" dirty="0"/>
          </a:p>
          <a:p>
            <a:pPr marL="0" indent="0">
              <a:buNone/>
            </a:pPr>
            <a:endParaRPr lang="en-US" sz="2800" dirty="0"/>
          </a:p>
        </p:txBody>
      </p:sp>
      <p:pic>
        <p:nvPicPr>
          <p:cNvPr id="4" name="Picture 3"/>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6362700" y="3886200"/>
            <a:ext cx="2857500" cy="2143125"/>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1333500" y="3886200"/>
            <a:ext cx="2857500" cy="2143125"/>
          </a:xfrm>
          <a:prstGeom prst="rect">
            <a:avLst/>
          </a:prstGeom>
        </p:spPr>
      </p:pic>
    </p:spTree>
    <p:extLst>
      <p:ext uri="{BB962C8B-B14F-4D97-AF65-F5344CB8AC3E}">
        <p14:creationId xmlns:p14="http://schemas.microsoft.com/office/powerpoint/2010/main" xmlns="" val="3040680682"/>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1000"/>
                                        <p:tgtEl>
                                          <p:spTgt spid="5"/>
                                        </p:tgtEl>
                                      </p:cBhvr>
                                    </p:animEffect>
                                    <p:anim calcmode="lin" valueType="num">
                                      <p:cBhvr>
                                        <p:cTn id="13" dur="1000" fill="hold"/>
                                        <p:tgtEl>
                                          <p:spTgt spid="5"/>
                                        </p:tgtEl>
                                        <p:attrNameLst>
                                          <p:attrName>ppt_x</p:attrName>
                                        </p:attrNameLst>
                                      </p:cBhvr>
                                      <p:tavLst>
                                        <p:tav tm="0">
                                          <p:val>
                                            <p:strVal val="#ppt_x"/>
                                          </p:val>
                                        </p:tav>
                                        <p:tav tm="100000">
                                          <p:val>
                                            <p:strVal val="#ppt_x"/>
                                          </p:val>
                                        </p:tav>
                                      </p:tavLst>
                                    </p:anim>
                                    <p:anim calcmode="lin" valueType="num">
                                      <p:cBhvr>
                                        <p:cTn id="14" dur="1000" fill="hold"/>
                                        <p:tgtEl>
                                          <p:spTgt spid="5"/>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1000"/>
                                        <p:tgtEl>
                                          <p:spTgt spid="3">
                                            <p:txEl>
                                              <p:pRg st="4" end="4"/>
                                            </p:txEl>
                                          </p:spTgt>
                                        </p:tgtEl>
                                      </p:cBhvr>
                                    </p:animEffect>
                                    <p:anim calcmode="lin" valueType="num">
                                      <p:cBhvr>
                                        <p:cTn id="18"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4" end="4"/>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fade">
                                      <p:cBhvr>
                                        <p:cTn id="22" dur="1000"/>
                                        <p:tgtEl>
                                          <p:spTgt spid="4"/>
                                        </p:tgtEl>
                                      </p:cBhvr>
                                    </p:animEffect>
                                    <p:anim calcmode="lin" valueType="num">
                                      <p:cBhvr>
                                        <p:cTn id="23" dur="1000" fill="hold"/>
                                        <p:tgtEl>
                                          <p:spTgt spid="4"/>
                                        </p:tgtEl>
                                        <p:attrNameLst>
                                          <p:attrName>ppt_x</p:attrName>
                                        </p:attrNameLst>
                                      </p:cBhvr>
                                      <p:tavLst>
                                        <p:tav tm="0">
                                          <p:val>
                                            <p:strVal val="#ppt_x"/>
                                          </p:val>
                                        </p:tav>
                                        <p:tav tm="100000">
                                          <p:val>
                                            <p:strVal val="#ppt_x"/>
                                          </p:val>
                                        </p:tav>
                                      </p:tavLst>
                                    </p:anim>
                                    <p:anim calcmode="lin" valueType="num">
                                      <p:cBhvr>
                                        <p:cTn id="24"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INTRODUCTION</a:t>
            </a:r>
            <a:endParaRPr lang="en-US" dirty="0"/>
          </a:p>
        </p:txBody>
      </p:sp>
      <p:sp>
        <p:nvSpPr>
          <p:cNvPr id="3" name="Content Placeholder 2"/>
          <p:cNvSpPr>
            <a:spLocks noGrp="1"/>
          </p:cNvSpPr>
          <p:nvPr>
            <p:ph idx="1"/>
          </p:nvPr>
        </p:nvSpPr>
        <p:spPr>
          <a:xfrm>
            <a:off x="723900" y="2133600"/>
            <a:ext cx="8991600" cy="4114800"/>
          </a:xfrm>
        </p:spPr>
        <p:txBody>
          <a:bodyPr/>
          <a:lstStyle/>
          <a:p>
            <a:pPr marL="514350" indent="-514350">
              <a:buFont typeface="+mj-lt"/>
              <a:buAutoNum type="arabicPeriod" startAt="4"/>
            </a:pPr>
            <a:endParaRPr lang="en-US" sz="2800" dirty="0" smtClean="0"/>
          </a:p>
          <a:p>
            <a:pPr marL="514350" indent="-514350">
              <a:buFont typeface="+mj-lt"/>
              <a:buAutoNum type="arabicPeriod" startAt="4"/>
            </a:pPr>
            <a:r>
              <a:rPr lang="en-US" sz="2800" dirty="0" smtClean="0"/>
              <a:t>Relationship addiction may be called the “hidden addiction.”</a:t>
            </a:r>
          </a:p>
          <a:p>
            <a:pPr marL="514350" indent="-514350">
              <a:buFont typeface="+mj-lt"/>
              <a:buAutoNum type="arabicPeriod" startAt="4"/>
            </a:pPr>
            <a:r>
              <a:rPr lang="en-US" sz="2800" dirty="0" smtClean="0"/>
              <a:t>Recall our definition of “addiction”.</a:t>
            </a:r>
          </a:p>
          <a:p>
            <a:pPr marL="514350" indent="-514350">
              <a:buFont typeface="+mj-lt"/>
              <a:buAutoNum type="arabicPeriod" startAt="4"/>
            </a:pPr>
            <a:r>
              <a:rPr lang="en-US" sz="2800" dirty="0" smtClean="0"/>
              <a:t>This addiction usually has symptoms that are triggered by a certain type of person.</a:t>
            </a:r>
          </a:p>
          <a:p>
            <a:pPr marL="0" indent="0">
              <a:buNone/>
            </a:pPr>
            <a:endParaRPr lang="en-US" sz="2800" dirty="0"/>
          </a:p>
        </p:txBody>
      </p:sp>
    </p:spTree>
    <p:extLst>
      <p:ext uri="{BB962C8B-B14F-4D97-AF65-F5344CB8AC3E}">
        <p14:creationId xmlns:p14="http://schemas.microsoft.com/office/powerpoint/2010/main" xmlns="" val="734575312"/>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INTRODUCTION</a:t>
            </a:r>
            <a:endParaRPr lang="en-US" dirty="0"/>
          </a:p>
        </p:txBody>
      </p:sp>
      <p:sp>
        <p:nvSpPr>
          <p:cNvPr id="3" name="Content Placeholder 2"/>
          <p:cNvSpPr>
            <a:spLocks noGrp="1"/>
          </p:cNvSpPr>
          <p:nvPr>
            <p:ph idx="1"/>
          </p:nvPr>
        </p:nvSpPr>
        <p:spPr>
          <a:xfrm>
            <a:off x="723900" y="1752600"/>
            <a:ext cx="8991600" cy="4114800"/>
          </a:xfrm>
        </p:spPr>
        <p:txBody>
          <a:bodyPr/>
          <a:lstStyle/>
          <a:p>
            <a:pPr marL="514350" indent="-514350">
              <a:buFont typeface="+mj-lt"/>
              <a:buAutoNum type="arabicPeriod" startAt="7"/>
            </a:pPr>
            <a:r>
              <a:rPr lang="en-US" sz="2800" dirty="0" smtClean="0"/>
              <a:t>If you have ever thought “this relationship is sick” or “not good for me, but I can’t keep myself from going back – then, it might be time to recognize you are addicted to love.</a:t>
            </a:r>
          </a:p>
          <a:p>
            <a:pPr marL="0" indent="0">
              <a:buNone/>
            </a:pPr>
            <a:endParaRPr lang="en-US" sz="2800" dirty="0"/>
          </a:p>
        </p:txBody>
      </p:sp>
      <p:pic>
        <p:nvPicPr>
          <p:cNvPr id="1026" name="Picture 2" descr="C:\Users\server\AppData\Local\Microsoft\Windows\Temporary Internet Files\Content.IE5\XPM5GKTU\MC900320660[1].wmf"/>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3344332" y="3352800"/>
            <a:ext cx="3271452" cy="2971800"/>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609960811"/>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1026"/>
                                        </p:tgtEl>
                                        <p:attrNameLst>
                                          <p:attrName>style.visibility</p:attrName>
                                        </p:attrNameLst>
                                      </p:cBhvr>
                                      <p:to>
                                        <p:strVal val="visible"/>
                                      </p:to>
                                    </p:set>
                                    <p:anim calcmode="lin" valueType="num">
                                      <p:cBhvr>
                                        <p:cTn id="7" dur="500" fill="hold"/>
                                        <p:tgtEl>
                                          <p:spTgt spid="1026"/>
                                        </p:tgtEl>
                                        <p:attrNameLst>
                                          <p:attrName>ppt_w</p:attrName>
                                        </p:attrNameLst>
                                      </p:cBhvr>
                                      <p:tavLst>
                                        <p:tav tm="0">
                                          <p:val>
                                            <p:fltVal val="0"/>
                                          </p:val>
                                        </p:tav>
                                        <p:tav tm="100000">
                                          <p:val>
                                            <p:strVal val="#ppt_w"/>
                                          </p:val>
                                        </p:tav>
                                      </p:tavLst>
                                    </p:anim>
                                    <p:anim calcmode="lin" valueType="num">
                                      <p:cBhvr>
                                        <p:cTn id="8" dur="500" fill="hold"/>
                                        <p:tgtEl>
                                          <p:spTgt spid="1026"/>
                                        </p:tgtEl>
                                        <p:attrNameLst>
                                          <p:attrName>ppt_h</p:attrName>
                                        </p:attrNameLst>
                                      </p:cBhvr>
                                      <p:tavLst>
                                        <p:tav tm="0">
                                          <p:val>
                                            <p:fltVal val="0"/>
                                          </p:val>
                                        </p:tav>
                                        <p:tav tm="100000">
                                          <p:val>
                                            <p:strVal val="#ppt_h"/>
                                          </p:val>
                                        </p:tav>
                                      </p:tavLst>
                                    </p:anim>
                                    <p:animEffect transition="in" filter="fade">
                                      <p:cBhvr>
                                        <p:cTn id="9" dur="500"/>
                                        <p:tgtEl>
                                          <p:spTgt spid="10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INTRODUCTION</a:t>
            </a:r>
            <a:endParaRPr lang="en-US" dirty="0"/>
          </a:p>
        </p:txBody>
      </p:sp>
      <p:sp>
        <p:nvSpPr>
          <p:cNvPr id="3" name="Content Placeholder 2"/>
          <p:cNvSpPr>
            <a:spLocks noGrp="1"/>
          </p:cNvSpPr>
          <p:nvPr>
            <p:ph idx="1"/>
          </p:nvPr>
        </p:nvSpPr>
        <p:spPr>
          <a:xfrm>
            <a:off x="723900" y="1752600"/>
            <a:ext cx="8991600" cy="4114800"/>
          </a:xfrm>
        </p:spPr>
        <p:txBody>
          <a:bodyPr/>
          <a:lstStyle/>
          <a:p>
            <a:pPr marL="1090613" indent="-577850">
              <a:buFont typeface="+mj-lt"/>
              <a:buAutoNum type="alphaUcPeriod"/>
            </a:pPr>
            <a:r>
              <a:rPr lang="en-US" sz="2800" dirty="0" smtClean="0"/>
              <a:t>More in love with love than the person.</a:t>
            </a:r>
          </a:p>
          <a:p>
            <a:pPr marL="1090613" indent="-577850">
              <a:buFont typeface="+mj-lt"/>
              <a:buAutoNum type="alphaUcPeriod"/>
            </a:pPr>
            <a:r>
              <a:rPr lang="en-US" sz="2800" dirty="0" smtClean="0"/>
              <a:t>Definition of “love”.</a:t>
            </a:r>
          </a:p>
          <a:p>
            <a:pPr marL="1090613" indent="-577850">
              <a:buFont typeface="+mj-lt"/>
              <a:buAutoNum type="alphaUcPeriod"/>
            </a:pPr>
            <a:r>
              <a:rPr lang="en-US" sz="2800" dirty="0" smtClean="0"/>
              <a:t>Definition of “pity” – “sympathy or sorrow felt for the sufferings or unhappiness of another.” – Merriam-Webster</a:t>
            </a:r>
          </a:p>
          <a:p>
            <a:pPr marL="1090613" indent="-577850">
              <a:buFont typeface="+mj-lt"/>
              <a:buAutoNum type="alphaUcPeriod"/>
            </a:pPr>
            <a:r>
              <a:rPr lang="en-US" sz="2800" dirty="0" smtClean="0"/>
              <a:t>Love addicts often confused the two definitions and set themselves up for dysfunction.  One is about mutuality – the other about rescuing.</a:t>
            </a:r>
            <a:endParaRPr lang="en-US" sz="2800" dirty="0"/>
          </a:p>
        </p:txBody>
      </p:sp>
    </p:spTree>
    <p:extLst>
      <p:ext uri="{BB962C8B-B14F-4D97-AF65-F5344CB8AC3E}">
        <p14:creationId xmlns:p14="http://schemas.microsoft.com/office/powerpoint/2010/main" xmlns="" val="3120086816"/>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INTRODUCTION</a:t>
            </a:r>
            <a:endParaRPr lang="en-US" dirty="0"/>
          </a:p>
        </p:txBody>
      </p:sp>
      <p:sp>
        <p:nvSpPr>
          <p:cNvPr id="3" name="Content Placeholder 2"/>
          <p:cNvSpPr>
            <a:spLocks noGrp="1"/>
          </p:cNvSpPr>
          <p:nvPr>
            <p:ph idx="4294967295"/>
          </p:nvPr>
        </p:nvSpPr>
        <p:spPr>
          <a:xfrm>
            <a:off x="1066800" y="1717271"/>
            <a:ext cx="8991600" cy="4114800"/>
          </a:xfrm>
        </p:spPr>
        <p:txBody>
          <a:bodyPr/>
          <a:lstStyle/>
          <a:p>
            <a:pPr marL="1090613" indent="-577850">
              <a:buFont typeface="+mj-lt"/>
              <a:buAutoNum type="alphaUcPeriod" startAt="5"/>
            </a:pPr>
            <a:r>
              <a:rPr lang="en-US" sz="2800" dirty="0" smtClean="0"/>
              <a:t>The chaos triangle – </a:t>
            </a:r>
          </a:p>
          <a:p>
            <a:pPr marL="512763" indent="0" algn="ctr">
              <a:buNone/>
            </a:pPr>
            <a:endParaRPr lang="en-US" sz="2800" dirty="0" smtClean="0"/>
          </a:p>
          <a:p>
            <a:pPr marL="512763" indent="0">
              <a:buNone/>
            </a:pPr>
            <a:endParaRPr lang="en-US" sz="2800" dirty="0"/>
          </a:p>
          <a:p>
            <a:pPr marL="512763" indent="0">
              <a:buNone/>
            </a:pPr>
            <a:endParaRPr lang="en-US" sz="2800" dirty="0" smtClean="0"/>
          </a:p>
          <a:p>
            <a:pPr marL="512763" indent="0">
              <a:buNone/>
            </a:pPr>
            <a:r>
              <a:rPr lang="en-US" sz="2800" dirty="0" smtClean="0"/>
              <a:t>         						</a:t>
            </a:r>
            <a:endParaRPr lang="en-US" sz="2800" dirty="0"/>
          </a:p>
          <a:p>
            <a:pPr marL="512763" indent="0">
              <a:buNone/>
            </a:pPr>
            <a:endParaRPr lang="en-US" sz="2800" dirty="0" smtClean="0"/>
          </a:p>
          <a:p>
            <a:pPr marL="512763" indent="0">
              <a:spcBef>
                <a:spcPts val="300"/>
              </a:spcBef>
              <a:buNone/>
            </a:pPr>
            <a:endParaRPr lang="en-US" sz="2800" dirty="0" smtClean="0"/>
          </a:p>
          <a:p>
            <a:pPr marL="1090613" indent="-577850">
              <a:buFont typeface="+mj-lt"/>
              <a:buAutoNum type="alphaUcPeriod" startAt="6"/>
            </a:pPr>
            <a:r>
              <a:rPr lang="en-US" sz="2800" dirty="0" smtClean="0"/>
              <a:t>The roles continue to shift (rescuer becomes victim, victim becomes the victimizer, becomes the rescuer, etc.)</a:t>
            </a:r>
            <a:endParaRPr lang="en-US" sz="2800" dirty="0"/>
          </a:p>
        </p:txBody>
      </p:sp>
      <p:grpSp>
        <p:nvGrpSpPr>
          <p:cNvPr id="19" name="Group 18"/>
          <p:cNvGrpSpPr/>
          <p:nvPr/>
        </p:nvGrpSpPr>
        <p:grpSpPr>
          <a:xfrm>
            <a:off x="3886200" y="2212117"/>
            <a:ext cx="2933700" cy="2750290"/>
            <a:chOff x="3886200" y="2212117"/>
            <a:chExt cx="2933700" cy="2750290"/>
          </a:xfrm>
        </p:grpSpPr>
        <p:sp>
          <p:nvSpPr>
            <p:cNvPr id="8" name="Isosceles Triangle 7"/>
            <p:cNvSpPr/>
            <p:nvPr/>
          </p:nvSpPr>
          <p:spPr bwMode="auto">
            <a:xfrm>
              <a:off x="4057650" y="2748142"/>
              <a:ext cx="2324100" cy="1752600"/>
            </a:xfrm>
            <a:prstGeom prst="triangle">
              <a:avLst/>
            </a:prstGeom>
            <a:solidFill>
              <a:schemeClr val="accent1"/>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9" name="TextBox 8"/>
            <p:cNvSpPr txBox="1"/>
            <p:nvPr/>
          </p:nvSpPr>
          <p:spPr>
            <a:xfrm>
              <a:off x="5219700" y="4500742"/>
              <a:ext cx="1600200" cy="461665"/>
            </a:xfrm>
            <a:prstGeom prst="rect">
              <a:avLst/>
            </a:prstGeom>
            <a:noFill/>
          </p:spPr>
          <p:txBody>
            <a:bodyPr wrap="square" rtlCol="0">
              <a:spAutoFit/>
            </a:bodyPr>
            <a:lstStyle/>
            <a:p>
              <a:r>
                <a:rPr lang="en-US" dirty="0" smtClean="0"/>
                <a:t>Victimizer</a:t>
              </a:r>
              <a:endParaRPr lang="en-US" dirty="0"/>
            </a:p>
          </p:txBody>
        </p:sp>
        <p:sp>
          <p:nvSpPr>
            <p:cNvPr id="13" name="TextBox 12"/>
            <p:cNvSpPr txBox="1"/>
            <p:nvPr/>
          </p:nvSpPr>
          <p:spPr>
            <a:xfrm>
              <a:off x="3886200" y="4505207"/>
              <a:ext cx="1676400" cy="457200"/>
            </a:xfrm>
            <a:prstGeom prst="rect">
              <a:avLst/>
            </a:prstGeom>
            <a:noFill/>
          </p:spPr>
          <p:txBody>
            <a:bodyPr wrap="square" rtlCol="0">
              <a:spAutoFit/>
            </a:bodyPr>
            <a:lstStyle/>
            <a:p>
              <a:r>
                <a:rPr lang="en-US" dirty="0" smtClean="0"/>
                <a:t>Rescuer</a:t>
              </a:r>
              <a:endParaRPr lang="en-US" dirty="0"/>
            </a:p>
          </p:txBody>
        </p:sp>
        <p:sp>
          <p:nvSpPr>
            <p:cNvPr id="14" name="TextBox 13"/>
            <p:cNvSpPr txBox="1"/>
            <p:nvPr/>
          </p:nvSpPr>
          <p:spPr>
            <a:xfrm>
              <a:off x="4705350" y="2212117"/>
              <a:ext cx="1028700" cy="461665"/>
            </a:xfrm>
            <a:prstGeom prst="rect">
              <a:avLst/>
            </a:prstGeom>
            <a:noFill/>
          </p:spPr>
          <p:txBody>
            <a:bodyPr wrap="square" rtlCol="0">
              <a:spAutoFit/>
            </a:bodyPr>
            <a:lstStyle/>
            <a:p>
              <a:r>
                <a:rPr lang="en-US" dirty="0" smtClean="0"/>
                <a:t>Victim</a:t>
              </a:r>
              <a:endParaRPr lang="en-US" dirty="0"/>
            </a:p>
          </p:txBody>
        </p:sp>
      </p:grpSp>
      <p:grpSp>
        <p:nvGrpSpPr>
          <p:cNvPr id="20" name="Group 19"/>
          <p:cNvGrpSpPr/>
          <p:nvPr/>
        </p:nvGrpSpPr>
        <p:grpSpPr>
          <a:xfrm>
            <a:off x="7179844" y="2212117"/>
            <a:ext cx="2553703" cy="2706945"/>
            <a:chOff x="7179844" y="2212117"/>
            <a:chExt cx="2553703" cy="2706945"/>
          </a:xfrm>
        </p:grpSpPr>
        <p:sp>
          <p:nvSpPr>
            <p:cNvPr id="10" name="TextBox 9"/>
            <p:cNvSpPr txBox="1"/>
            <p:nvPr/>
          </p:nvSpPr>
          <p:spPr>
            <a:xfrm>
              <a:off x="7772400" y="2212117"/>
              <a:ext cx="1295400" cy="461665"/>
            </a:xfrm>
            <a:prstGeom prst="rect">
              <a:avLst/>
            </a:prstGeom>
            <a:noFill/>
          </p:spPr>
          <p:txBody>
            <a:bodyPr wrap="square" rtlCol="0">
              <a:spAutoFit/>
            </a:bodyPr>
            <a:lstStyle/>
            <a:p>
              <a:r>
                <a:rPr lang="en-US" dirty="0" smtClean="0"/>
                <a:t>Rescuer</a:t>
              </a:r>
              <a:endParaRPr lang="en-US" dirty="0"/>
            </a:p>
          </p:txBody>
        </p:sp>
        <p:sp>
          <p:nvSpPr>
            <p:cNvPr id="5" name="TextBox 4"/>
            <p:cNvSpPr txBox="1"/>
            <p:nvPr/>
          </p:nvSpPr>
          <p:spPr>
            <a:xfrm>
              <a:off x="8703844" y="4457397"/>
              <a:ext cx="1029703" cy="461665"/>
            </a:xfrm>
            <a:prstGeom prst="rect">
              <a:avLst/>
            </a:prstGeom>
            <a:noFill/>
          </p:spPr>
          <p:txBody>
            <a:bodyPr wrap="square" rtlCol="0">
              <a:spAutoFit/>
            </a:bodyPr>
            <a:lstStyle/>
            <a:p>
              <a:r>
                <a:rPr lang="en-US" dirty="0" smtClean="0"/>
                <a:t>Victim</a:t>
              </a:r>
              <a:endParaRPr lang="en-US" dirty="0"/>
            </a:p>
          </p:txBody>
        </p:sp>
        <p:sp>
          <p:nvSpPr>
            <p:cNvPr id="7" name="TextBox 6"/>
            <p:cNvSpPr txBox="1"/>
            <p:nvPr/>
          </p:nvSpPr>
          <p:spPr>
            <a:xfrm>
              <a:off x="7179844" y="4436266"/>
              <a:ext cx="1524000" cy="461665"/>
            </a:xfrm>
            <a:prstGeom prst="rect">
              <a:avLst/>
            </a:prstGeom>
            <a:noFill/>
          </p:spPr>
          <p:txBody>
            <a:bodyPr wrap="square" rtlCol="0">
              <a:spAutoFit/>
            </a:bodyPr>
            <a:lstStyle/>
            <a:p>
              <a:r>
                <a:rPr lang="en-US" dirty="0" smtClean="0"/>
                <a:t>Victimizer</a:t>
              </a:r>
              <a:endParaRPr lang="en-US" dirty="0"/>
            </a:p>
          </p:txBody>
        </p:sp>
        <p:sp>
          <p:nvSpPr>
            <p:cNvPr id="16" name="Isosceles Triangle 15"/>
            <p:cNvSpPr/>
            <p:nvPr/>
          </p:nvSpPr>
          <p:spPr bwMode="auto">
            <a:xfrm>
              <a:off x="7296150" y="2673782"/>
              <a:ext cx="2247900" cy="1755371"/>
            </a:xfrm>
            <a:prstGeom prst="triangle">
              <a:avLst/>
            </a:prstGeom>
            <a:solidFill>
              <a:schemeClr val="accent1"/>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grpSp>
      <p:grpSp>
        <p:nvGrpSpPr>
          <p:cNvPr id="18" name="Group 17"/>
          <p:cNvGrpSpPr/>
          <p:nvPr/>
        </p:nvGrpSpPr>
        <p:grpSpPr>
          <a:xfrm>
            <a:off x="495300" y="2208106"/>
            <a:ext cx="2604837" cy="2761537"/>
            <a:chOff x="495300" y="2208106"/>
            <a:chExt cx="2604837" cy="2761537"/>
          </a:xfrm>
        </p:grpSpPr>
        <p:sp>
          <p:nvSpPr>
            <p:cNvPr id="11" name="TextBox 10"/>
            <p:cNvSpPr txBox="1"/>
            <p:nvPr/>
          </p:nvSpPr>
          <p:spPr>
            <a:xfrm>
              <a:off x="495300" y="4505207"/>
              <a:ext cx="1219200" cy="461665"/>
            </a:xfrm>
            <a:prstGeom prst="rect">
              <a:avLst/>
            </a:prstGeom>
            <a:noFill/>
          </p:spPr>
          <p:txBody>
            <a:bodyPr wrap="square" rtlCol="0">
              <a:spAutoFit/>
            </a:bodyPr>
            <a:lstStyle/>
            <a:p>
              <a:r>
                <a:rPr lang="en-US" dirty="0" smtClean="0"/>
                <a:t>Victim</a:t>
              </a:r>
              <a:endParaRPr lang="en-US" dirty="0"/>
            </a:p>
          </p:txBody>
        </p:sp>
        <p:sp>
          <p:nvSpPr>
            <p:cNvPr id="6" name="TextBox 5"/>
            <p:cNvSpPr txBox="1"/>
            <p:nvPr/>
          </p:nvSpPr>
          <p:spPr>
            <a:xfrm>
              <a:off x="1880937" y="4510749"/>
              <a:ext cx="1219200" cy="458894"/>
            </a:xfrm>
            <a:prstGeom prst="rect">
              <a:avLst/>
            </a:prstGeom>
            <a:noFill/>
          </p:spPr>
          <p:txBody>
            <a:bodyPr wrap="square" rtlCol="0">
              <a:spAutoFit/>
            </a:bodyPr>
            <a:lstStyle/>
            <a:p>
              <a:r>
                <a:rPr lang="en-US" dirty="0" smtClean="0"/>
                <a:t>Rescuer</a:t>
              </a:r>
              <a:endParaRPr lang="en-US" dirty="0"/>
            </a:p>
          </p:txBody>
        </p:sp>
        <p:sp>
          <p:nvSpPr>
            <p:cNvPr id="15" name="TextBox 14"/>
            <p:cNvSpPr txBox="1"/>
            <p:nvPr/>
          </p:nvSpPr>
          <p:spPr>
            <a:xfrm>
              <a:off x="1217195" y="2208106"/>
              <a:ext cx="1714500" cy="461665"/>
            </a:xfrm>
            <a:prstGeom prst="rect">
              <a:avLst/>
            </a:prstGeom>
            <a:noFill/>
          </p:spPr>
          <p:txBody>
            <a:bodyPr wrap="square" rtlCol="0">
              <a:spAutoFit/>
            </a:bodyPr>
            <a:lstStyle/>
            <a:p>
              <a:r>
                <a:rPr lang="en-US" dirty="0" smtClean="0"/>
                <a:t>Victimizer</a:t>
              </a:r>
              <a:endParaRPr lang="en-US" dirty="0"/>
            </a:p>
          </p:txBody>
        </p:sp>
        <p:sp>
          <p:nvSpPr>
            <p:cNvPr id="17" name="Isosceles Triangle 16"/>
            <p:cNvSpPr/>
            <p:nvPr/>
          </p:nvSpPr>
          <p:spPr bwMode="auto">
            <a:xfrm>
              <a:off x="647700" y="2748142"/>
              <a:ext cx="2438400" cy="1728868"/>
            </a:xfrm>
            <a:prstGeom prst="triangle">
              <a:avLst/>
            </a:prstGeom>
            <a:solidFill>
              <a:schemeClr val="accent1"/>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grpSp>
    </p:spTree>
    <p:extLst>
      <p:ext uri="{BB962C8B-B14F-4D97-AF65-F5344CB8AC3E}">
        <p14:creationId xmlns:p14="http://schemas.microsoft.com/office/powerpoint/2010/main" xmlns="" val="2426489080"/>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0"/>
                                        </p:tgtEl>
                                        <p:attrNameLst>
                                          <p:attrName>style.visibility</p:attrName>
                                        </p:attrNameLst>
                                      </p:cBhvr>
                                      <p:to>
                                        <p:strVal val="visible"/>
                                      </p:to>
                                    </p:set>
                                  </p:childTnLst>
                                </p:cTn>
                              </p:par>
                              <p:par>
                                <p:cTn id="15" presetID="22" presetClass="entr" presetSubtype="4" fill="hold" nodeType="withEffect">
                                  <p:stCondLst>
                                    <p:cond delay="0"/>
                                  </p:stCondLst>
                                  <p:childTnLst>
                                    <p:set>
                                      <p:cBhvr>
                                        <p:cTn id="16" dur="1" fill="hold">
                                          <p:stCondLst>
                                            <p:cond delay="0"/>
                                          </p:stCondLst>
                                        </p:cTn>
                                        <p:tgtEl>
                                          <p:spTgt spid="3">
                                            <p:txEl>
                                              <p:pRg st="7" end="7"/>
                                            </p:txEl>
                                          </p:spTgt>
                                        </p:tgtEl>
                                        <p:attrNameLst>
                                          <p:attrName>style.visibility</p:attrName>
                                        </p:attrNameLst>
                                      </p:cBhvr>
                                      <p:to>
                                        <p:strVal val="visible"/>
                                      </p:to>
                                    </p:set>
                                    <p:animEffect transition="in" filter="wipe(down)">
                                      <p:cBhvr>
                                        <p:cTn id="17"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I. ESSENTIALS OF A POSITIVE RELATIONSHIP</a:t>
            </a:r>
            <a:endParaRPr lang="en-US" dirty="0"/>
          </a:p>
        </p:txBody>
      </p:sp>
      <p:sp>
        <p:nvSpPr>
          <p:cNvPr id="3" name="Content Placeholder 2"/>
          <p:cNvSpPr>
            <a:spLocks noGrp="1"/>
          </p:cNvSpPr>
          <p:nvPr>
            <p:ph idx="1"/>
          </p:nvPr>
        </p:nvSpPr>
        <p:spPr>
          <a:xfrm>
            <a:off x="723900" y="1752600"/>
            <a:ext cx="8991600" cy="4114800"/>
          </a:xfrm>
        </p:spPr>
        <p:txBody>
          <a:bodyPr/>
          <a:lstStyle/>
          <a:p>
            <a:pPr marL="1090613" indent="-577850">
              <a:buFont typeface="+mj-lt"/>
              <a:buAutoNum type="alphaUcPeriod"/>
            </a:pPr>
            <a:r>
              <a:rPr lang="en-US" sz="2800" dirty="0" smtClean="0"/>
              <a:t>To be in a relationship you must have something to offer (Matt. 22:39, Mk. 12:31).  One must answer the questions “Who am I?” before he/she can answer “Who are you?” and “Who am I in relationship to  you?”.  Without this answer there is no anchor in the relationship. (I Cor. 10:14 – flee idolatry)</a:t>
            </a:r>
            <a:endParaRPr lang="en-US" sz="2800" dirty="0"/>
          </a:p>
        </p:txBody>
      </p:sp>
      <p:pic>
        <p:nvPicPr>
          <p:cNvPr id="4" name="Picture 3"/>
          <p:cNvPicPr>
            <a:picLocks noChangeAspect="1"/>
          </p:cNvPicPr>
          <p:nvPr/>
        </p:nvPicPr>
        <p:blipFill>
          <a:blip r:embed="rId3" cstate="print">
            <a:extLst>
              <a:ext uri="{BEBA8EAE-BF5A-486C-A8C5-ECC9F3942E4B}">
                <a14:imgProps xmlns:a14="http://schemas.microsoft.com/office/drawing/2010/main" xmlns="">
                  <a14:imgLayer r:embed="rId4">
                    <a14:imgEffect>
                      <a14:artisticGlowEdges/>
                    </a14:imgEffect>
                  </a14:imgLayer>
                </a14:imgProps>
              </a:ext>
              <a:ext uri="{28A0092B-C50C-407E-A947-70E740481C1C}">
                <a14:useLocalDpi xmlns:a14="http://schemas.microsoft.com/office/drawing/2010/main" xmlns="" val="0"/>
              </a:ext>
            </a:extLst>
          </a:blip>
          <a:stretch>
            <a:fillRect/>
          </a:stretch>
        </p:blipFill>
        <p:spPr>
          <a:xfrm>
            <a:off x="3031671" y="4465320"/>
            <a:ext cx="3864429" cy="2164080"/>
          </a:xfrm>
          <a:prstGeom prst="rect">
            <a:avLst/>
          </a:prstGeom>
          <a:effectLst>
            <a:softEdge rad="190500"/>
          </a:effectLst>
        </p:spPr>
      </p:pic>
    </p:spTree>
    <p:extLst>
      <p:ext uri="{BB962C8B-B14F-4D97-AF65-F5344CB8AC3E}">
        <p14:creationId xmlns:p14="http://schemas.microsoft.com/office/powerpoint/2010/main" xmlns="" val="1970742940"/>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BLUEGRN">
  <a:themeElements>
    <a:clrScheme name="">
      <a:dk1>
        <a:srgbClr val="969696"/>
      </a:dk1>
      <a:lt1>
        <a:srgbClr val="FFFFFF"/>
      </a:lt1>
      <a:dk2>
        <a:srgbClr val="000000"/>
      </a:dk2>
      <a:lt2>
        <a:srgbClr val="FFFFFF"/>
      </a:lt2>
      <a:accent1>
        <a:srgbClr val="00CC99"/>
      </a:accent1>
      <a:accent2>
        <a:srgbClr val="3333CC"/>
      </a:accent2>
      <a:accent3>
        <a:srgbClr val="AAAAAA"/>
      </a:accent3>
      <a:accent4>
        <a:srgbClr val="DADADA"/>
      </a:accent4>
      <a:accent5>
        <a:srgbClr val="AAE2CA"/>
      </a:accent5>
      <a:accent6>
        <a:srgbClr val="2D2DB9"/>
      </a:accent6>
      <a:hlink>
        <a:srgbClr val="FFFF00"/>
      </a:hlink>
      <a:folHlink>
        <a:srgbClr val="B2B2B2"/>
      </a:folHlink>
    </a:clrScheme>
    <a:fontScheme name="BLUGR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BLUGR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UGR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UGR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UGR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UGR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UGR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UGR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UGR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UGR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UGR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UGR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UGR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BLUEGRN</Template>
  <TotalTime>820</TotalTime>
  <Pages>8899840</Pages>
  <Words>2231</Words>
  <Application>Microsoft Office PowerPoint</Application>
  <PresentationFormat>35mm Slides</PresentationFormat>
  <Paragraphs>164</Paragraphs>
  <Slides>33</Slides>
  <Notes>33</Notes>
  <HiddenSlides>0</HiddenSlides>
  <MMClips>0</MMClips>
  <ScaleCrop>false</ScaleCrop>
  <HeadingPairs>
    <vt:vector size="4" baseType="variant">
      <vt:variant>
        <vt:lpstr>Theme</vt:lpstr>
      </vt:variant>
      <vt:variant>
        <vt:i4>1</vt:i4>
      </vt:variant>
      <vt:variant>
        <vt:lpstr>Slide Titles</vt:lpstr>
      </vt:variant>
      <vt:variant>
        <vt:i4>33</vt:i4>
      </vt:variant>
    </vt:vector>
  </HeadingPairs>
  <TitlesOfParts>
    <vt:vector size="34" baseType="lpstr">
      <vt:lpstr>BLUEGRN</vt:lpstr>
      <vt:lpstr>RELATIONSHIP ADDICTION – ADDICTED TO LOVE</vt:lpstr>
      <vt:lpstr>INTRODUCTION</vt:lpstr>
      <vt:lpstr>INTRODUCTION</vt:lpstr>
      <vt:lpstr> INTRODUCTION</vt:lpstr>
      <vt:lpstr> INTRODUCTION</vt:lpstr>
      <vt:lpstr> INTRODUCTION</vt:lpstr>
      <vt:lpstr> INTRODUCTION</vt:lpstr>
      <vt:lpstr> INTRODUCTION</vt:lpstr>
      <vt:lpstr> I. ESSENTIALS OF A POSITIVE RELATIONSHIP</vt:lpstr>
      <vt:lpstr> I. ESSENTIALS OF A POSITIVE RELATIONSHIP</vt:lpstr>
      <vt:lpstr> I. ESSENTIALS OF A POSITIVE RELATIONSHIP</vt:lpstr>
      <vt:lpstr> I. ESSENTIALS OF A POSITIVE RELATIONSHIP</vt:lpstr>
      <vt:lpstr> I. ESSENTIALS OF A POSITIVE RELATIONSHIP</vt:lpstr>
      <vt:lpstr> I. ESSENTIALS OF A POSITIVE RELATIONSHIP</vt:lpstr>
      <vt:lpstr> I. ESSENTIALS OF A POSITIVE RELATIONSHIP</vt:lpstr>
      <vt:lpstr> I. ESSENTIALS OF A POSITIVE RELATIONSHIP</vt:lpstr>
      <vt:lpstr> I. ESSENTIALS OF A POSITIVE RELATIONSHIP</vt:lpstr>
      <vt:lpstr> II. LOVE ADDICT QUIZ</vt:lpstr>
      <vt:lpstr> II. LOVE ADDICT QUIZ</vt:lpstr>
      <vt:lpstr> II. LOVE ADDICT QUIZ</vt:lpstr>
      <vt:lpstr> III. FLEEING FORNICATION (I THESS. 4:1-8; I COR. 6:9-20; EPH. 5:3)</vt:lpstr>
      <vt:lpstr> III. FLEEING FORNICATION (I THESS. 4:1-8; I COR. 6:9-20; EPH. 5:3)</vt:lpstr>
      <vt:lpstr> IV. BACK TO BASICS – PUSHING OUR YOUTH INTO RELATIONSHIPS </vt:lpstr>
      <vt:lpstr> IV. BACK TO BASICS – PUSHING OUR YOUTH INTO RELATIONSHIPS </vt:lpstr>
      <vt:lpstr> IV. BACK TO BASICS – PUSHING OUR YOUTH INTO RELATIONSHIPS </vt:lpstr>
      <vt:lpstr> IV. BACK TO BASICS – PUSHING OUR YOUTH INTO RELATIONSHIPS </vt:lpstr>
      <vt:lpstr> IV. BACK TO BASICS – PUSHING OUR YOUTH INTO RELATIONSHIPS </vt:lpstr>
      <vt:lpstr> IV. BACK TO BASICS – PUSHING OUR YOUTH INTO RELATIONSHIPS </vt:lpstr>
      <vt:lpstr> V. STATEGIES FOR OVERCOMING RELATIONSHIP ADDICTIONS </vt:lpstr>
      <vt:lpstr> V. STATEGIES FOR OVERCOMING RELATIONSHIP ADDICTIONS </vt:lpstr>
      <vt:lpstr> FINAL CONSIDERATIONS </vt:lpstr>
      <vt:lpstr> FINAL CONSIDERATIONS </vt:lpstr>
      <vt:lpstr> FINAL CONSIDERATIONS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RELATIONSHIP ADDICTION – ADDICTED TO LOVE</dc:title>
  <dc:creator>server</dc:creator>
  <cp:lastModifiedBy>Art Adams</cp:lastModifiedBy>
  <cp:revision>56</cp:revision>
  <cp:lastPrinted>2014-04-30T16:50:28Z</cp:lastPrinted>
  <dcterms:created xsi:type="dcterms:W3CDTF">2014-04-29T18:39:00Z</dcterms:created>
  <dcterms:modified xsi:type="dcterms:W3CDTF">2015-08-26T16:02:29Z</dcterms:modified>
</cp:coreProperties>
</file>