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36FBC-5BA6-4687-9C00-3FCBE9C13D2B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01AF5-C8EE-460C-BC18-BBBA582A2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9445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487F40-A1A1-40D5-85FC-6D4B14992F95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D9ECE6-B344-4532-9629-6C3663B37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066800" y="1600200"/>
            <a:ext cx="8077200" cy="2438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CREATING A WELCOMING ATMOSPHERE IN THE CHURCH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9126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v.  BARNABUS = Encourager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8610600" cy="5181600"/>
          </a:xfrm>
        </p:spPr>
        <p:txBody>
          <a:bodyPr>
            <a:noAutofit/>
          </a:bodyPr>
          <a:lstStyle/>
          <a:p>
            <a:pPr marL="596646" indent="-514350">
              <a:spcBef>
                <a:spcPts val="0"/>
              </a:spcBef>
              <a:buFont typeface="+mj-lt"/>
              <a:buAutoNum type="alphaUcPeriod" startAt="4"/>
            </a:pPr>
            <a:r>
              <a:rPr lang="en-US" sz="2800" dirty="0"/>
              <a:t>Even Barnabas  </a:t>
            </a:r>
            <a:r>
              <a:rPr lang="en-US" sz="2800" b="1" dirty="0"/>
              <a:t>(Gal. 1) </a:t>
            </a:r>
            <a:r>
              <a:rPr lang="en-US" sz="2800" dirty="0"/>
              <a:t>– Paul almost in amazement says this.  It was a moment </a:t>
            </a:r>
            <a:r>
              <a:rPr lang="en-US" sz="2800" dirty="0" smtClean="0"/>
              <a:t>of discrimination </a:t>
            </a:r>
            <a:r>
              <a:rPr lang="en-US" sz="2800" dirty="0"/>
              <a:t>and Barnabas got caught up in it.  EVEN BARNABAS.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800" dirty="0"/>
              <a:t> </a:t>
            </a:r>
          </a:p>
          <a:p>
            <a:pPr marL="596646" indent="-514350">
              <a:spcBef>
                <a:spcPts val="0"/>
              </a:spcBef>
              <a:buFont typeface="+mj-lt"/>
              <a:buAutoNum type="alphaUcPeriod" startAt="5"/>
            </a:pPr>
            <a:r>
              <a:rPr lang="en-US" sz="2800" dirty="0"/>
              <a:t>His name was not BARNABAS – but Joseph </a:t>
            </a:r>
            <a:r>
              <a:rPr lang="en-US" sz="2800" b="1" dirty="0"/>
              <a:t>(Acts 4:36)</a:t>
            </a:r>
            <a:r>
              <a:rPr lang="en-US" sz="2800" dirty="0"/>
              <a:t>.  BARNABAS was his nickname.  Now if the “apostles” or “the brethren” were to nickname you what would your name be: “brother smiley”, sister prayerful, the sourpusses, brother grouchy…..what?  What one word describes how you are perceived by others??????</a:t>
            </a:r>
          </a:p>
          <a:p>
            <a:pPr marL="596646" indent="-514350">
              <a:buFont typeface="+mj-lt"/>
              <a:buAutoNum type="alphaUcPeriod" startAt="4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29636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vI.  wELCOME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602163"/>
          </a:xfrm>
        </p:spPr>
        <p:txBody>
          <a:bodyPr>
            <a:noAutofit/>
          </a:bodyPr>
          <a:lstStyle/>
          <a:p>
            <a:pPr marL="538163" indent="-457200">
              <a:buFont typeface="+mj-lt"/>
              <a:buAutoNum type="alphaUcPeriod"/>
            </a:pPr>
            <a:r>
              <a:rPr lang="en-US" sz="2800" dirty="0" smtClean="0"/>
              <a:t>Hospitality </a:t>
            </a:r>
            <a:r>
              <a:rPr lang="en-US" sz="2800" dirty="0"/>
              <a:t>(“to afford a generous welcome”)</a:t>
            </a:r>
          </a:p>
          <a:p>
            <a:pPr marL="82296" indent="0">
              <a:buNone/>
            </a:pPr>
            <a:endParaRPr lang="en-US" sz="2800" dirty="0"/>
          </a:p>
          <a:p>
            <a:pPr marL="539496" indent="-457200">
              <a:buFont typeface="+mj-lt"/>
              <a:buAutoNum type="alphaUcPeriod" startAt="2"/>
            </a:pPr>
            <a:r>
              <a:rPr lang="en-US" sz="2800" dirty="0" smtClean="0"/>
              <a:t>Confess </a:t>
            </a:r>
            <a:r>
              <a:rPr lang="en-US" sz="2800" b="1" dirty="0"/>
              <a:t>(1 John 1:6-10)</a:t>
            </a:r>
            <a:r>
              <a:rPr lang="en-US" sz="2800" dirty="0"/>
              <a:t>  (homolegio – one on one confession)</a:t>
            </a:r>
          </a:p>
          <a:p>
            <a:pPr marL="82296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  <a:p>
            <a:pPr marL="538162" indent="-457200">
              <a:buFont typeface="+mj-lt"/>
              <a:buAutoNum type="alphaUcPeriod" startAt="3"/>
            </a:pPr>
            <a:r>
              <a:rPr lang="en-US" sz="2800" dirty="0" smtClean="0"/>
              <a:t>Confess </a:t>
            </a:r>
            <a:r>
              <a:rPr lang="en-US" sz="2800" b="1" dirty="0"/>
              <a:t>(James 5:16)  </a:t>
            </a:r>
            <a:r>
              <a:rPr lang="en-US" sz="2800" dirty="0"/>
              <a:t>(exeolegio – open, frank, public).  What is to be confessed</a:t>
            </a:r>
            <a:r>
              <a:rPr lang="en-US" sz="2800" dirty="0" smtClean="0"/>
              <a:t>?  </a:t>
            </a:r>
            <a:r>
              <a:rPr lang="en-US" sz="2800" dirty="0"/>
              <a:t>“Our faults” – i.e. share your journey – you need to tell it – we need to learn from it.</a:t>
            </a:r>
          </a:p>
        </p:txBody>
      </p:sp>
    </p:spTree>
    <p:extLst>
      <p:ext uri="{BB962C8B-B14F-4D97-AF65-F5344CB8AC3E}">
        <p14:creationId xmlns:p14="http://schemas.microsoft.com/office/powerpoint/2010/main" xmlns="" val="324899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vI.  wELCOME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602163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lphaUcPeriod" startAt="4"/>
            </a:pPr>
            <a:r>
              <a:rPr lang="en-US" sz="2400" dirty="0" smtClean="0"/>
              <a:t>Not </a:t>
            </a:r>
            <a:r>
              <a:rPr lang="en-US" sz="2400" dirty="0"/>
              <a:t>convinced???  Look at Paul – he kept telling his story </a:t>
            </a:r>
            <a:r>
              <a:rPr lang="en-US" sz="2400" b="1" dirty="0"/>
              <a:t>(Acts 9, 22, 26; Gal. </a:t>
            </a:r>
            <a:r>
              <a:rPr lang="en-US" sz="2400" b="1" dirty="0" smtClean="0"/>
              <a:t>3:4-7)</a:t>
            </a:r>
          </a:p>
          <a:p>
            <a:pPr marL="82296" indent="0">
              <a:buNone/>
            </a:pPr>
            <a:endParaRPr lang="en-US" sz="2400" dirty="0"/>
          </a:p>
          <a:p>
            <a:pPr marL="539496" indent="-457200">
              <a:buFont typeface="+mj-lt"/>
              <a:buAutoNum type="alphaUcPeriod" startAt="5"/>
            </a:pPr>
            <a:r>
              <a:rPr lang="en-US" sz="2400" dirty="0" smtClean="0"/>
              <a:t>We</a:t>
            </a:r>
            <a:r>
              <a:rPr lang="en-US" sz="2400" dirty="0"/>
              <a:t>, like Paul, need to visit our past – not to glory – but to remember where we were </a:t>
            </a:r>
            <a:r>
              <a:rPr lang="en-US" sz="2400" dirty="0" smtClean="0"/>
              <a:t>and </a:t>
            </a:r>
            <a:r>
              <a:rPr lang="en-US" sz="2400" dirty="0"/>
              <a:t>to help others who walk behind us to find the path we followed.</a:t>
            </a:r>
          </a:p>
        </p:txBody>
      </p:sp>
      <p:pic>
        <p:nvPicPr>
          <p:cNvPr id="5122" name="Picture 2" descr="C:\Users\server\AppData\Local\Microsoft\Windows\Temporary Internet Files\Content.IE5\JY925ENY\MP90040081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173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vII.  A WELCOMING CHURCH IS: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602163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Rejoicing Church  </a:t>
            </a:r>
            <a:r>
              <a:rPr lang="en-US" sz="2400" b="1" dirty="0"/>
              <a:t>(Phil. 4:4)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Weeping Church  </a:t>
            </a:r>
            <a:r>
              <a:rPr lang="en-US" sz="2400" b="1" dirty="0"/>
              <a:t>(Rom. 12:15)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An </a:t>
            </a:r>
            <a:r>
              <a:rPr lang="en-US" sz="2400" dirty="0"/>
              <a:t>Uplifting Church </a:t>
            </a:r>
            <a:r>
              <a:rPr lang="en-US" sz="2400" b="1" dirty="0"/>
              <a:t>(1 Thess. 5:11)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Peaceful Church </a:t>
            </a:r>
            <a:r>
              <a:rPr lang="en-US" sz="2400" b="1" dirty="0"/>
              <a:t>(1 Thess. 5:12-17)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Loving Church  </a:t>
            </a:r>
            <a:r>
              <a:rPr lang="en-US" sz="2400" b="1" dirty="0"/>
              <a:t>(1 Cor. 13)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Refreshing Church </a:t>
            </a:r>
            <a:r>
              <a:rPr lang="en-US" sz="2400" b="1" dirty="0"/>
              <a:t>(1 Cor. 16:18; 2 Cor. 7:13; 2 Tim. 1:16; Philemon 7)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A </a:t>
            </a:r>
            <a:r>
              <a:rPr lang="en-US" sz="2400" dirty="0"/>
              <a:t>Serving Church </a:t>
            </a:r>
            <a:r>
              <a:rPr lang="en-US" sz="2400" b="1" dirty="0"/>
              <a:t>(John 13)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 </a:t>
            </a:r>
            <a:r>
              <a:rPr lang="en-US" sz="2400" dirty="0"/>
              <a:t>A Group of Beggars showing other beggars where to find bread </a:t>
            </a:r>
            <a:r>
              <a:rPr lang="en-US" sz="2400" b="1" dirty="0"/>
              <a:t>(Romans 3:23</a:t>
            </a:r>
            <a:r>
              <a:rPr lang="en-US" sz="2400" b="1" dirty="0" smtClean="0"/>
              <a:t>)</a:t>
            </a:r>
          </a:p>
          <a:p>
            <a:pPr marL="539496" indent="-457200">
              <a:buFont typeface="+mj-lt"/>
              <a:buAutoNum type="alphaUcPeriod"/>
            </a:pPr>
            <a:r>
              <a:rPr lang="en-US" sz="2400" dirty="0" smtClean="0"/>
              <a:t> </a:t>
            </a:r>
            <a:r>
              <a:rPr lang="en-US" sz="2400" dirty="0"/>
              <a:t>A place of Acceptance where we can share and heal </a:t>
            </a:r>
            <a:r>
              <a:rPr lang="en-US" sz="2400" b="1" dirty="0"/>
              <a:t>(James 5:16-18)</a:t>
            </a:r>
          </a:p>
        </p:txBody>
      </p:sp>
    </p:spTree>
    <p:extLst>
      <p:ext uri="{BB962C8B-B14F-4D97-AF65-F5344CB8AC3E}">
        <p14:creationId xmlns:p14="http://schemas.microsoft.com/office/powerpoint/2010/main" xmlns="" val="2453028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602163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sz="2400" dirty="0" smtClean="0"/>
              <a:t>You </a:t>
            </a:r>
            <a:r>
              <a:rPr lang="en-US" sz="2400" dirty="0"/>
              <a:t>are not alone – There is a fellowship of people to help you – We are in this together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539496" indent="-457200">
              <a:buFont typeface="+mj-lt"/>
              <a:buAutoNum type="arabicPeriod" startAt="2"/>
            </a:pPr>
            <a:r>
              <a:rPr lang="en-US" sz="2400" b="1" dirty="0" smtClean="0"/>
              <a:t>Luke </a:t>
            </a:r>
            <a:r>
              <a:rPr lang="en-US" sz="2400" b="1" dirty="0"/>
              <a:t>15:8-10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3524865"/>
            <a:ext cx="3810000" cy="285750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xmlns="" val="324281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3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Most basic point in this lesson is “greet each other”.  Say “Hi”.  (Rom. 16:15,16)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does it take to be a member here?  To be accepted???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does it take to feel welcome here - like you belong and are wanted?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 descr="C:\Users\server\AppData\Local\Microsoft\Windows\Temporary Internet Files\Content.IE5\17R3VNIL\MC90010488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43400"/>
            <a:ext cx="2442113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1848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3"/>
          </a:xfrm>
        </p:spPr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en-US" sz="2800" dirty="0" smtClean="0"/>
              <a:t>What is “the church”? – called out (Eph. 1:22,23)</a:t>
            </a:r>
          </a:p>
          <a:p>
            <a:pPr marL="596646" indent="-514350">
              <a:buFont typeface="+mj-lt"/>
              <a:buAutoNum type="arabicPeriod" startAt="4"/>
            </a:pPr>
            <a:r>
              <a:rPr lang="en-US" sz="2800" dirty="0" smtClean="0"/>
              <a:t>Too often “church” is reduced to a destination – “I’m going to church”.  How do you do that?  Someone stand up and church for us.  Church is who we are, not where we go!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2050" name="Picture 2" descr="C:\Users\server\AppData\Local\Microsoft\Windows\Temporary Internet Files\Content.IE5\LVHH3PUU\MC90043484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9362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erver\AppData\Local\Microsoft\Windows\Temporary Internet Files\Content.IE5\W8ORC7NX\MC900089436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2847" y="4244305"/>
            <a:ext cx="1458468" cy="177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4495800"/>
            <a:ext cx="1409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Snap ITC" pitchFamily="82" charset="0"/>
              </a:rPr>
              <a:t>x</a:t>
            </a:r>
            <a:endParaRPr lang="en-US" sz="9600" dirty="0">
              <a:solidFill>
                <a:srgbClr val="C00000"/>
              </a:solidFill>
              <a:latin typeface="Snap ITC" pitchFamily="82" charset="0"/>
            </a:endParaRPr>
          </a:p>
        </p:txBody>
      </p:sp>
      <p:pic>
        <p:nvPicPr>
          <p:cNvPr id="2052" name="Picture 4" descr="C:\Users\server\AppData\Local\Microsoft\Windows\Temporary Internet Files\Content.IE5\6HGIA6H6\MM900185588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15256"/>
            <a:ext cx="959040" cy="58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5456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I.  Call out of: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3"/>
          </a:xfrm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n-US" sz="2800" dirty="0" smtClean="0"/>
              <a:t>The World (I Cor. 6:9-10 – then verse 11).  Would you feel comfortable going “to church” with these folks?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2800" dirty="0" smtClean="0"/>
              <a:t>The Field (John 4:35 in context of the Samaritan woman).  Is this how we treat people?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3886200"/>
            <a:ext cx="3810000" cy="285750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xmlns="" val="119472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I.  Call out of: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3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UcPeriod" startAt="3"/>
            </a:pPr>
            <a:r>
              <a:rPr lang="en-US" sz="2800" dirty="0" smtClean="0"/>
              <a:t>Like Sheep (Mark 6:24).  Do we know any with aimless and wandering lives?</a:t>
            </a:r>
          </a:p>
          <a:p>
            <a:pPr marL="596646" indent="-514350">
              <a:buFont typeface="+mj-lt"/>
              <a:buAutoNum type="alphaUcPeriod" startAt="3"/>
            </a:pPr>
            <a:r>
              <a:rPr lang="en-US" sz="2800" dirty="0" smtClean="0"/>
              <a:t>Sin</a:t>
            </a:r>
            <a:endParaRPr lang="en-US" sz="2800" dirty="0"/>
          </a:p>
        </p:txBody>
      </p:sp>
      <p:pic>
        <p:nvPicPr>
          <p:cNvPr id="3074" name="Picture 2" descr="C:\Users\server\AppData\Local\Microsoft\Windows\Temporary Internet Files\Content.IE5\D7IFC4Y5\MP9002277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66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778"/>
            <a:ext cx="6934200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Ii.  Who can come? (rev. 22:17) </a:t>
            </a:r>
            <a:endParaRPr 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7772400" cy="6985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SPIRIT AND THE “BRIDE” SAY COME???   WHO IS THE BRIDE?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153400" cy="4953000"/>
          </a:xfrm>
        </p:spPr>
        <p:txBody>
          <a:bodyPr>
            <a:normAutofit fontScale="62500" lnSpcReduction="20000"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All </a:t>
            </a:r>
            <a:r>
              <a:rPr lang="en-US" sz="4500" dirty="0"/>
              <a:t>who are weak and heavy laden (Matt. 11:28</a:t>
            </a:r>
            <a:r>
              <a:rPr lang="en-US" sz="4500" dirty="0" smtClean="0"/>
              <a:t>)</a:t>
            </a:r>
          </a:p>
          <a:p>
            <a:pPr marL="595312" indent="-514350">
              <a:buFont typeface="+mj-lt"/>
              <a:buAutoNum type="alphaUcPeriod"/>
            </a:pPr>
            <a:r>
              <a:rPr lang="en-US" sz="4500" dirty="0" smtClean="0"/>
              <a:t>The </a:t>
            </a:r>
            <a:r>
              <a:rPr lang="en-US" sz="4500" dirty="0"/>
              <a:t>poor  (James 2:1-12)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Chief </a:t>
            </a:r>
            <a:r>
              <a:rPr lang="en-US" sz="4500" dirty="0"/>
              <a:t>of sinners  (1 Tim. 1:15)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Racially </a:t>
            </a:r>
            <a:r>
              <a:rPr lang="en-US" sz="4500" dirty="0"/>
              <a:t>and culturally mixed  (John 4)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The elite </a:t>
            </a:r>
            <a:r>
              <a:rPr lang="en-US" sz="4500" dirty="0"/>
              <a:t>(John 3, Acts 9)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Jews </a:t>
            </a:r>
            <a:r>
              <a:rPr lang="en-US" sz="4500" dirty="0"/>
              <a:t>(Romans 1:16, 17)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Gentiles </a:t>
            </a:r>
            <a:r>
              <a:rPr lang="en-US" sz="4500" dirty="0"/>
              <a:t>(Romans 1:21-32)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Those </a:t>
            </a:r>
            <a:r>
              <a:rPr lang="en-US" sz="4500" dirty="0"/>
              <a:t>sifted like wheat (Luke 22:31)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Publicans </a:t>
            </a:r>
            <a:r>
              <a:rPr lang="en-US" sz="4500" dirty="0"/>
              <a:t>and sinners (Luke 7:34)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Those </a:t>
            </a:r>
            <a:r>
              <a:rPr lang="en-US" sz="4500" dirty="0"/>
              <a:t>whose sins are many (Luke 7:36-49)</a:t>
            </a:r>
          </a:p>
          <a:p>
            <a:pPr marL="596646" indent="-514350">
              <a:buFont typeface="+mj-lt"/>
              <a:buAutoNum type="alphaUcPeriod"/>
            </a:pPr>
            <a:r>
              <a:rPr lang="en-US" sz="4500" dirty="0" smtClean="0"/>
              <a:t>Feebleminded </a:t>
            </a:r>
            <a:r>
              <a:rPr lang="en-US" sz="4500" dirty="0"/>
              <a:t>and weak (1 Thess. 5:14)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74581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778"/>
            <a:ext cx="6934200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Iii.  Forgiving/forgiven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458200" cy="4602163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sz="2800" dirty="0" smtClean="0"/>
              <a:t>Blood of Jesus cleanses from ALL sin </a:t>
            </a:r>
            <a:r>
              <a:rPr lang="en-US" sz="2800" b="1" dirty="0" smtClean="0"/>
              <a:t>(I John 1:6,7)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596646" indent="-514350">
              <a:buFont typeface="+mj-lt"/>
              <a:buAutoNum type="alphaUcPeriod" startAt="2"/>
            </a:pPr>
            <a:r>
              <a:rPr lang="en-US" sz="2800" b="1" dirty="0" smtClean="0"/>
              <a:t>Isaiah 53:4-6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3124200"/>
            <a:ext cx="4407600" cy="3305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65000" y="4777050"/>
            <a:ext cx="267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Man’s depiction of Jesus’ suffering.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39038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  <a:ln>
            <a:solidFill>
              <a:schemeClr val="accent1"/>
            </a:solidFill>
          </a:ln>
        </p:spPr>
        <p:txBody>
          <a:bodyPr anchor="b" anchorCtr="0">
            <a:normAutofit/>
          </a:bodyPr>
          <a:lstStyle/>
          <a:p>
            <a:r>
              <a:rPr lang="en-US" sz="3200" dirty="0" smtClean="0"/>
              <a:t>Iv.  Obstacles within the church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602163"/>
          </a:xfrm>
        </p:spPr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n-US" sz="2800" dirty="0" smtClean="0"/>
              <a:t>Diotrophes </a:t>
            </a:r>
            <a:r>
              <a:rPr lang="en-US" sz="2800" b="1" dirty="0" smtClean="0"/>
              <a:t>(3 John 9)</a:t>
            </a:r>
          </a:p>
          <a:p>
            <a:pPr marL="596646" indent="-514350">
              <a:buFont typeface="+mj-lt"/>
              <a:buAutoNum type="alphaUcPeriod" startAt="2"/>
            </a:pPr>
            <a:r>
              <a:rPr lang="en-US" sz="2800" dirty="0" smtClean="0"/>
              <a:t>Prodigal </a:t>
            </a:r>
            <a:r>
              <a:rPr lang="en-US" sz="2800" dirty="0"/>
              <a:t>Son’s Brother  </a:t>
            </a:r>
            <a:r>
              <a:rPr lang="en-US" sz="2800" b="1" dirty="0"/>
              <a:t>(Luke 15:1,2  then verse 11)</a:t>
            </a:r>
          </a:p>
          <a:p>
            <a:pPr marL="596646" indent="-514350">
              <a:buFont typeface="+mj-lt"/>
              <a:buAutoNum type="alphaUcPeriod" startAt="2"/>
            </a:pPr>
            <a:r>
              <a:rPr lang="en-US" sz="2800" dirty="0" smtClean="0"/>
              <a:t>Shaming </a:t>
            </a:r>
            <a:r>
              <a:rPr lang="en-US" sz="2800" dirty="0"/>
              <a:t>and Guilting  </a:t>
            </a:r>
            <a:r>
              <a:rPr lang="en-US" sz="2800" b="1" dirty="0"/>
              <a:t>(Gal. 6:1)</a:t>
            </a:r>
          </a:p>
          <a:p>
            <a:pPr marL="596646" indent="-514350">
              <a:buFont typeface="+mj-lt"/>
              <a:buAutoNum type="alphaUcPeriod" startAt="2"/>
            </a:pPr>
            <a:r>
              <a:rPr lang="en-US" sz="2800" dirty="0" smtClean="0"/>
              <a:t>Gossip</a:t>
            </a:r>
            <a:r>
              <a:rPr lang="en-US" sz="2800" dirty="0"/>
              <a:t>, backbiting and slander </a:t>
            </a:r>
            <a:r>
              <a:rPr lang="en-US" sz="2800" b="1" dirty="0"/>
              <a:t>(James 3:1-11 esp. 9-10)</a:t>
            </a:r>
          </a:p>
          <a:p>
            <a:pPr marL="596646" indent="-514350">
              <a:buFont typeface="+mj-lt"/>
              <a:buAutoNum type="alphaUcPeriod" startAt="2"/>
            </a:pPr>
            <a:r>
              <a:rPr lang="en-US" sz="2800" dirty="0" smtClean="0"/>
              <a:t>Bitterness  </a:t>
            </a:r>
            <a:r>
              <a:rPr lang="en-US" sz="2800" b="1" dirty="0"/>
              <a:t>(Eph. 4:31)</a:t>
            </a:r>
          </a:p>
          <a:p>
            <a:pPr marL="596646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4114800"/>
            <a:ext cx="28479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284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162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v.  BARNABUS = Encourager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534400" cy="4953000"/>
          </a:xfrm>
        </p:spPr>
        <p:txBody>
          <a:bodyPr>
            <a:noAutofit/>
          </a:bodyPr>
          <a:lstStyle/>
          <a:p>
            <a:pPr marL="596646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800" dirty="0" smtClean="0"/>
              <a:t>From </a:t>
            </a:r>
            <a:r>
              <a:rPr lang="en-US" sz="2800" dirty="0"/>
              <a:t>the first, he is giving and setting an example  </a:t>
            </a:r>
            <a:r>
              <a:rPr lang="en-US" sz="2800" b="1" dirty="0"/>
              <a:t>(Acts 4:36)</a:t>
            </a:r>
            <a:r>
              <a:rPr lang="en-US" sz="2800" dirty="0"/>
              <a:t>.</a:t>
            </a:r>
            <a:r>
              <a:rPr lang="en-US" sz="2800" b="1" dirty="0"/>
              <a:t>  </a:t>
            </a:r>
            <a:r>
              <a:rPr lang="en-US" sz="2800" b="1" dirty="0" smtClean="0"/>
              <a:t>  </a:t>
            </a:r>
            <a:endParaRPr lang="en-US" sz="2800" b="1" dirty="0"/>
          </a:p>
          <a:p>
            <a:pPr marL="596646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 startAt="2"/>
            </a:pPr>
            <a:r>
              <a:rPr lang="en-US" sz="2800" dirty="0" smtClean="0"/>
              <a:t>First </a:t>
            </a:r>
            <a:r>
              <a:rPr lang="en-US" sz="2800" dirty="0"/>
              <a:t>to accept Paul into the Jerusalem church </a:t>
            </a:r>
            <a:r>
              <a:rPr lang="en-US" sz="2800" b="1" dirty="0"/>
              <a:t>( Acts 9:26ff)</a:t>
            </a:r>
            <a:r>
              <a:rPr lang="en-US" sz="2800" dirty="0"/>
              <a:t>.</a:t>
            </a:r>
            <a:r>
              <a:rPr lang="en-US" sz="2800" b="1" dirty="0"/>
              <a:t>  </a:t>
            </a:r>
            <a:r>
              <a:rPr lang="en-US" sz="2800" dirty="0"/>
              <a:t>What must it have been like to have been Saul – whole life turned upside down – in transition – and people afraid of him?  Might have been easy to be disillusioned, BUT BARNABAS</a:t>
            </a:r>
            <a:r>
              <a:rPr lang="en-US" sz="2800" dirty="0" smtClean="0"/>
              <a:t>…</a:t>
            </a:r>
            <a:r>
              <a:rPr lang="en-US" sz="2800" dirty="0"/>
              <a:t> </a:t>
            </a:r>
            <a:endParaRPr lang="en-US" sz="2800" dirty="0" smtClean="0"/>
          </a:p>
          <a:p>
            <a:pPr marL="596646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 startAt="3"/>
            </a:pPr>
            <a:r>
              <a:rPr lang="en-US" sz="2800" dirty="0" smtClean="0"/>
              <a:t>John Mark – </a:t>
            </a:r>
            <a:r>
              <a:rPr lang="en-US" sz="2800" b="1" dirty="0" smtClean="0"/>
              <a:t>(Acts 13:13) </a:t>
            </a:r>
            <a:r>
              <a:rPr lang="en-US" sz="2800" dirty="0" smtClean="0"/>
              <a:t>– Turned back when needed.  BUT BARNABAS wanted to extend another opportunity even though Paul disagreed strongly </a:t>
            </a:r>
            <a:r>
              <a:rPr lang="en-US" sz="2800" b="1" dirty="0" smtClean="0"/>
              <a:t>(Acts 15:37-39)</a:t>
            </a:r>
            <a:r>
              <a:rPr lang="en-US" sz="2800" dirty="0" smtClean="0"/>
              <a:t>.</a:t>
            </a:r>
            <a:r>
              <a:rPr lang="en-US" sz="2800" b="1" dirty="0" smtClean="0"/>
              <a:t> 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64772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</TotalTime>
  <Words>749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CREATING A WELCOMING ATMOSPHERE IN THE CHURCH</vt:lpstr>
      <vt:lpstr>introduction</vt:lpstr>
      <vt:lpstr>introduction</vt:lpstr>
      <vt:lpstr>I.  Call out of:</vt:lpstr>
      <vt:lpstr>I.  Call out of:</vt:lpstr>
      <vt:lpstr>Ii.  Who can come? (rev. 22:17) </vt:lpstr>
      <vt:lpstr>Iii.  Forgiving/forgiven</vt:lpstr>
      <vt:lpstr>Iv.  Obstacles within the church</vt:lpstr>
      <vt:lpstr>v.  BARNABUS = Encourager</vt:lpstr>
      <vt:lpstr>v.  BARNABUS = Encourager</vt:lpstr>
      <vt:lpstr>vI.  wELCOME</vt:lpstr>
      <vt:lpstr>vI.  wELCOME</vt:lpstr>
      <vt:lpstr>vII.  A WELCOMING CHURCH IS: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WELCOMING ATMOSPHERE IN THE CHURCH</dc:title>
  <dc:creator>server</dc:creator>
  <cp:lastModifiedBy>Art Adams</cp:lastModifiedBy>
  <cp:revision>24</cp:revision>
  <cp:lastPrinted>2014-03-05T02:03:12Z</cp:lastPrinted>
  <dcterms:created xsi:type="dcterms:W3CDTF">2014-03-05T00:41:30Z</dcterms:created>
  <dcterms:modified xsi:type="dcterms:W3CDTF">2015-08-26T16:14:03Z</dcterms:modified>
</cp:coreProperties>
</file>