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64" r:id="rId5"/>
    <p:sldId id="293" r:id="rId6"/>
    <p:sldId id="260" r:id="rId7"/>
    <p:sldId id="263" r:id="rId8"/>
    <p:sldId id="262" r:id="rId9"/>
    <p:sldId id="261" r:id="rId10"/>
    <p:sldId id="266" r:id="rId11"/>
    <p:sldId id="280" r:id="rId12"/>
    <p:sldId id="279" r:id="rId13"/>
    <p:sldId id="278" r:id="rId14"/>
    <p:sldId id="277" r:id="rId15"/>
    <p:sldId id="276" r:id="rId16"/>
    <p:sldId id="275" r:id="rId17"/>
    <p:sldId id="267" r:id="rId18"/>
    <p:sldId id="283" r:id="rId19"/>
    <p:sldId id="282" r:id="rId20"/>
    <p:sldId id="290" r:id="rId21"/>
    <p:sldId id="292" r:id="rId22"/>
    <p:sldId id="291" r:id="rId23"/>
    <p:sldId id="281" r:id="rId24"/>
    <p:sldId id="294" r:id="rId25"/>
    <p:sldId id="258" r:id="rId26"/>
    <p:sldId id="286" r:id="rId27"/>
    <p:sldId id="285" r:id="rId28"/>
    <p:sldId id="284" r:id="rId29"/>
    <p:sldId id="289" r:id="rId30"/>
    <p:sldId id="288" r:id="rId31"/>
    <p:sldId id="287" r:id="rId32"/>
    <p:sldId id="25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45747-A5DC-4218-B444-73A422FA2F77}" type="datetimeFigureOut">
              <a:rPr lang="es-PR" smtClean="0"/>
              <a:pPr/>
              <a:t>28/06/2015</a:t>
            </a:fld>
            <a:endParaRPr lang="es-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069D6-DE96-48E8-B08C-69838CE5095D}" type="slidenum">
              <a:rPr lang="es-PR" smtClean="0"/>
              <a:pPr/>
              <a:t>‹#›</a:t>
            </a:fld>
            <a:endParaRPr lang="es-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0E8254-A82C-4082-8C0C-93F24CDBF087}"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E647D-E86D-4166-ADA4-57413E8CD809}"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E647D-E86D-4166-ADA4-57413E8CD809}"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E647D-E86D-4166-ADA4-57413E8CD809}"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E647D-E86D-4166-ADA4-57413E8CD809}"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E647D-E86D-4166-ADA4-57413E8CD809}"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E647D-E86D-4166-ADA4-57413E8CD809}"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E647D-E86D-4166-ADA4-57413E8CD809}" type="datetimeFigureOut">
              <a:rPr lang="en-US" smtClean="0"/>
              <a:pPr/>
              <a:t>6/28/2015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E647D-E86D-4166-ADA4-57413E8CD809}" type="datetimeFigureOut">
              <a:rPr lang="en-US" smtClean="0"/>
              <a:pPr/>
              <a:t>6/28/2015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E647D-E86D-4166-ADA4-57413E8CD809}" type="datetimeFigureOut">
              <a:rPr lang="en-US" smtClean="0"/>
              <a:pPr/>
              <a:t>6/28/2015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E647D-E86D-4166-ADA4-57413E8CD809}"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E647D-E86D-4166-ADA4-57413E8CD809}"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85086-97CB-4315-A082-1392AF394C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E647D-E86D-4166-ADA4-57413E8CD809}" type="datetimeFigureOut">
              <a:rPr lang="en-US" smtClean="0"/>
              <a:pPr/>
              <a:t>6/28/2015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85086-97CB-4315-A082-1392AF394C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885d0f0b26eb6dc267b8da7b9e88f7d.jpg"/>
          <p:cNvPicPr>
            <a:picLocks noChangeAspect="1"/>
          </p:cNvPicPr>
          <p:nvPr/>
        </p:nvPicPr>
        <p:blipFill>
          <a:blip r:embed="rId2" cstate="print"/>
          <a:stretch>
            <a:fillRect/>
          </a:stretch>
        </p:blipFill>
        <p:spPr>
          <a:xfrm>
            <a:off x="2359664" y="1295400"/>
            <a:ext cx="6784336" cy="5562600"/>
          </a:xfrm>
          <a:prstGeom prst="rect">
            <a:avLst/>
          </a:prstGeom>
        </p:spPr>
      </p:pic>
      <p:sp>
        <p:nvSpPr>
          <p:cNvPr id="2" name="Title 1"/>
          <p:cNvSpPr>
            <a:spLocks noGrp="1"/>
          </p:cNvSpPr>
          <p:nvPr>
            <p:ph type="ctrTitle"/>
          </p:nvPr>
        </p:nvSpPr>
        <p:spPr>
          <a:xfrm>
            <a:off x="0" y="0"/>
            <a:ext cx="9144000" cy="1371600"/>
          </a:xfrm>
          <a:ln>
            <a:noFill/>
          </a:ln>
        </p:spPr>
        <p:txBody>
          <a:bodyPr>
            <a:noAutofit/>
          </a:bodyPr>
          <a:lstStyle/>
          <a:p>
            <a:r>
              <a:rPr lang="en-US" sz="6600" b="1" dirty="0" smtClean="0"/>
              <a:t>“We Must Obey God…”</a:t>
            </a:r>
            <a:endParaRPr lang="en-US" sz="6600" b="1" dirty="0"/>
          </a:p>
        </p:txBody>
      </p:sp>
      <p:sp>
        <p:nvSpPr>
          <p:cNvPr id="3" name="Subtitle 2"/>
          <p:cNvSpPr>
            <a:spLocks noGrp="1"/>
          </p:cNvSpPr>
          <p:nvPr>
            <p:ph type="subTitle" idx="1"/>
          </p:nvPr>
        </p:nvSpPr>
        <p:spPr>
          <a:xfrm>
            <a:off x="0" y="1905000"/>
            <a:ext cx="3124200" cy="2514600"/>
          </a:xfrm>
          <a:ln>
            <a:noFill/>
          </a:ln>
        </p:spPr>
        <p:txBody>
          <a:bodyPr>
            <a:noAutofit/>
          </a:bodyPr>
          <a:lstStyle/>
          <a:p>
            <a:r>
              <a:rPr lang="en-US" sz="6600" b="1" dirty="0" smtClean="0">
                <a:solidFill>
                  <a:schemeClr val="tx1"/>
                </a:solidFill>
              </a:rPr>
              <a:t>Acts 5:25-29</a:t>
            </a:r>
            <a:endParaRPr lang="en-US" sz="6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a:p>
            <a:r>
              <a:rPr lang="en-US" b="1" dirty="0" smtClean="0"/>
              <a:t>Unites both halves of humanity (“completes”, help-mate, both necessary)</a:t>
            </a:r>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a:p>
            <a:r>
              <a:rPr lang="en-US" b="1" dirty="0" smtClean="0"/>
              <a:t>Only half (redundant) even if one identifies with a diff. sex; “open marriages”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a:p>
            <a:r>
              <a:rPr lang="en-US" b="1" dirty="0" smtClean="0"/>
              <a:t>Unites both halves of humanity (“completes”, help-mate, both necessary)</a:t>
            </a:r>
          </a:p>
          <a:p>
            <a:r>
              <a:rPr lang="en-US" b="1" dirty="0" smtClean="0"/>
              <a:t>Expression of love</a:t>
            </a:r>
          </a:p>
          <a:p>
            <a:endParaRPr lang="en-US" b="1" dirty="0" smtClean="0"/>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a:p>
            <a:r>
              <a:rPr lang="en-US" b="1" dirty="0" smtClean="0"/>
              <a:t>Only half (redundant) even if one identifies with a diff. sex; “open marriages” </a:t>
            </a:r>
          </a:p>
          <a:p>
            <a:r>
              <a:rPr lang="en-US" b="1" dirty="0" smtClean="0"/>
              <a:t>Expression of lust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a:p>
            <a:r>
              <a:rPr lang="en-US" b="1" dirty="0" smtClean="0"/>
              <a:t>Unites both halves of humanity (“completes”, help-mate, both necessary)</a:t>
            </a:r>
          </a:p>
          <a:p>
            <a:r>
              <a:rPr lang="en-US" b="1" dirty="0" smtClean="0"/>
              <a:t>Expression of love</a:t>
            </a:r>
          </a:p>
          <a:p>
            <a:r>
              <a:rPr lang="en-US" b="1" dirty="0" smtClean="0"/>
              <a:t>Creates life, produces children</a:t>
            </a:r>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a:p>
            <a:r>
              <a:rPr lang="en-US" b="1" dirty="0" smtClean="0"/>
              <a:t>Only half (redundant) even if one identifies with a diff. sex; “open marriages” </a:t>
            </a:r>
          </a:p>
          <a:p>
            <a:r>
              <a:rPr lang="en-US" b="1" dirty="0" smtClean="0"/>
              <a:t>Expression of lust</a:t>
            </a:r>
          </a:p>
          <a:p>
            <a:r>
              <a:rPr lang="en-US" b="1" dirty="0" smtClean="0"/>
              <a:t>Cannot produce life, must pervert others to their ways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a:p>
            <a:r>
              <a:rPr lang="en-US" b="1" dirty="0" smtClean="0"/>
              <a:t>Unites both halves of humanity (“completes”, help-mate, both necessary)</a:t>
            </a:r>
          </a:p>
          <a:p>
            <a:r>
              <a:rPr lang="en-US" b="1" dirty="0" smtClean="0"/>
              <a:t>Expression of love</a:t>
            </a:r>
          </a:p>
          <a:p>
            <a:r>
              <a:rPr lang="en-US" b="1" dirty="0" smtClean="0"/>
              <a:t>Creates life, produces children</a:t>
            </a:r>
          </a:p>
          <a:p>
            <a:r>
              <a:rPr lang="en-US" b="1" dirty="0" smtClean="0"/>
              <a:t>Stable lifestyle</a:t>
            </a:r>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a:p>
            <a:r>
              <a:rPr lang="en-US" b="1" dirty="0" smtClean="0"/>
              <a:t>Only half (redundant) even if one identifies with a diff. sex; “open marriages” </a:t>
            </a:r>
          </a:p>
          <a:p>
            <a:r>
              <a:rPr lang="en-US" b="1" dirty="0" smtClean="0"/>
              <a:t>Expression of lust</a:t>
            </a:r>
          </a:p>
          <a:p>
            <a:r>
              <a:rPr lang="en-US" b="1" dirty="0" smtClean="0"/>
              <a:t>Cannot produce life, must pervert others to their ways</a:t>
            </a:r>
          </a:p>
          <a:p>
            <a:r>
              <a:rPr lang="en-US" b="1" dirty="0" smtClean="0"/>
              <a:t>Unstable lifestyle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a:p>
            <a:r>
              <a:rPr lang="en-US" b="1" dirty="0" smtClean="0"/>
              <a:t>Unites both halves of humanity (“completes”, help-mate, both necessary)</a:t>
            </a:r>
          </a:p>
          <a:p>
            <a:r>
              <a:rPr lang="en-US" b="1" dirty="0" smtClean="0"/>
              <a:t>Expression of love</a:t>
            </a:r>
          </a:p>
          <a:p>
            <a:r>
              <a:rPr lang="en-US" b="1" dirty="0" smtClean="0"/>
              <a:t>Creates life, produces children</a:t>
            </a:r>
          </a:p>
          <a:p>
            <a:r>
              <a:rPr lang="en-US" b="1" dirty="0" smtClean="0"/>
              <a:t>Stable lifestyle</a:t>
            </a:r>
          </a:p>
          <a:p>
            <a:r>
              <a:rPr lang="en-US" b="1" dirty="0" smtClean="0"/>
              <a:t>Demonstrates a respect for God’s ways</a:t>
            </a:r>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a:p>
            <a:r>
              <a:rPr lang="en-US" b="1" dirty="0" smtClean="0"/>
              <a:t>Only half (redundant) even if one identifies with a diff. sex; “open marriages” </a:t>
            </a:r>
          </a:p>
          <a:p>
            <a:r>
              <a:rPr lang="en-US" b="1" dirty="0" smtClean="0"/>
              <a:t>Expression of lust</a:t>
            </a:r>
          </a:p>
          <a:p>
            <a:r>
              <a:rPr lang="en-US" b="1" dirty="0" smtClean="0"/>
              <a:t>Cannot produce life, must pervert others to their ways</a:t>
            </a:r>
          </a:p>
          <a:p>
            <a:r>
              <a:rPr lang="en-US" b="1" dirty="0" smtClean="0"/>
              <a:t>Unstable lifestyle</a:t>
            </a:r>
          </a:p>
          <a:p>
            <a:r>
              <a:rPr lang="en-US" b="1" dirty="0" smtClean="0"/>
              <a:t>Leads to other deviations: NAMBLA, incest, bestiality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4" name="Text Placeholder 3"/>
          <p:cNvSpPr>
            <a:spLocks noGrp="1"/>
          </p:cNvSpPr>
          <p:nvPr>
            <p:ph type="body" idx="1"/>
          </p:nvPr>
        </p:nvSpPr>
        <p:spPr/>
        <p:txBody>
          <a:bodyPr/>
          <a:lstStyle/>
          <a:p>
            <a:pPr algn="ctr"/>
            <a:r>
              <a:rPr lang="en-US" dirty="0" smtClean="0"/>
              <a:t>TRADITIONAL MARRIAGE</a:t>
            </a:r>
            <a:endParaRPr lang="es-PR" dirty="0"/>
          </a:p>
        </p:txBody>
      </p:sp>
      <p:sp>
        <p:nvSpPr>
          <p:cNvPr id="3" name="Content Placeholder 2"/>
          <p:cNvSpPr>
            <a:spLocks noGrp="1"/>
          </p:cNvSpPr>
          <p:nvPr>
            <p:ph sz="half" idx="2"/>
          </p:nvPr>
        </p:nvSpPr>
        <p:spPr>
          <a:xfrm>
            <a:off x="457200" y="2174874"/>
            <a:ext cx="4040188" cy="4683125"/>
          </a:xfrm>
        </p:spPr>
        <p:txBody>
          <a:bodyPr>
            <a:normAutofit/>
          </a:bodyPr>
          <a:lstStyle/>
          <a:p>
            <a:r>
              <a:rPr lang="en-US" b="1" dirty="0" smtClean="0"/>
              <a:t>Created by God</a:t>
            </a:r>
          </a:p>
          <a:p>
            <a:r>
              <a:rPr lang="en-US" b="1" dirty="0" smtClean="0"/>
              <a:t>Unites both halves of humanity (“completes”, help-mate, both necessary)</a:t>
            </a:r>
          </a:p>
          <a:p>
            <a:r>
              <a:rPr lang="en-US" b="1" dirty="0" smtClean="0"/>
              <a:t>Expression of love</a:t>
            </a:r>
          </a:p>
          <a:p>
            <a:r>
              <a:rPr lang="en-US" b="1" dirty="0" smtClean="0"/>
              <a:t>Creates life, produces children</a:t>
            </a:r>
          </a:p>
          <a:p>
            <a:r>
              <a:rPr lang="en-US" b="1" dirty="0" smtClean="0"/>
              <a:t>Stable lifestyle</a:t>
            </a:r>
          </a:p>
          <a:p>
            <a:r>
              <a:rPr lang="en-US" b="1" dirty="0" smtClean="0"/>
              <a:t>Demonstrates a respect for God’s ways</a:t>
            </a:r>
          </a:p>
          <a:p>
            <a:r>
              <a:rPr lang="en-US" b="1" dirty="0" smtClean="0"/>
              <a:t>Blessed by God</a:t>
            </a:r>
            <a:endParaRPr lang="en-US" b="1" dirty="0" smtClean="0"/>
          </a:p>
        </p:txBody>
      </p:sp>
      <p:sp>
        <p:nvSpPr>
          <p:cNvPr id="5" name="Text Placeholder 4"/>
          <p:cNvSpPr>
            <a:spLocks noGrp="1"/>
          </p:cNvSpPr>
          <p:nvPr>
            <p:ph type="body" sz="quarter" idx="3"/>
          </p:nvPr>
        </p:nvSpPr>
        <p:spPr/>
        <p:txBody>
          <a:bodyPr/>
          <a:lstStyle/>
          <a:p>
            <a:pPr algn="ctr"/>
            <a:r>
              <a:rPr lang="en-US" dirty="0" smtClean="0"/>
              <a:t>HOMOSEXUAL MARRIAGE</a:t>
            </a:r>
            <a:endParaRPr lang="es-PR" dirty="0"/>
          </a:p>
        </p:txBody>
      </p:sp>
      <p:sp>
        <p:nvSpPr>
          <p:cNvPr id="6" name="Content Placeholder 5"/>
          <p:cNvSpPr>
            <a:spLocks noGrp="1"/>
          </p:cNvSpPr>
          <p:nvPr>
            <p:ph sz="quarter" idx="4"/>
          </p:nvPr>
        </p:nvSpPr>
        <p:spPr>
          <a:xfrm>
            <a:off x="4645025" y="2174874"/>
            <a:ext cx="4117975" cy="4683126"/>
          </a:xfrm>
        </p:spPr>
        <p:txBody>
          <a:bodyPr>
            <a:normAutofit/>
          </a:bodyPr>
          <a:lstStyle/>
          <a:p>
            <a:r>
              <a:rPr lang="en-US" b="1" dirty="0" smtClean="0"/>
              <a:t>Created by man</a:t>
            </a:r>
          </a:p>
          <a:p>
            <a:r>
              <a:rPr lang="en-US" b="1" dirty="0" smtClean="0"/>
              <a:t>Only half (redundant) even if one identifies with a diff. sex; “open marriages” </a:t>
            </a:r>
          </a:p>
          <a:p>
            <a:r>
              <a:rPr lang="en-US" b="1" dirty="0" smtClean="0"/>
              <a:t>Expression of lust</a:t>
            </a:r>
          </a:p>
          <a:p>
            <a:r>
              <a:rPr lang="en-US" b="1" dirty="0" smtClean="0"/>
              <a:t>Cannot produce life, must pervert others to their ways</a:t>
            </a:r>
          </a:p>
          <a:p>
            <a:r>
              <a:rPr lang="en-US" b="1" dirty="0" smtClean="0"/>
              <a:t>Unstable lifestyle</a:t>
            </a:r>
          </a:p>
          <a:p>
            <a:r>
              <a:rPr lang="en-US" b="1" dirty="0" smtClean="0"/>
              <a:t>Leads to other deviations: NAMBLA, incest, bestiality</a:t>
            </a:r>
          </a:p>
          <a:p>
            <a:r>
              <a:rPr lang="en-US" b="1" dirty="0" smtClean="0"/>
              <a:t>Condemned by God</a:t>
            </a:r>
            <a:endParaRPr lang="es-P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229600" cy="5257800"/>
          </a:xfrm>
        </p:spPr>
        <p:txBody>
          <a:bodyPr/>
          <a:lstStyle/>
          <a:p>
            <a:r>
              <a:rPr lang="en-US" b="1" dirty="0" smtClean="0"/>
              <a:t>Focus on the Family - 9 ways you’re affected</a:t>
            </a:r>
          </a:p>
          <a:p>
            <a:pPr lvl="1"/>
            <a:r>
              <a:rPr lang="en-US" b="1" dirty="0" smtClean="0"/>
              <a:t>Harms children – study after study</a:t>
            </a:r>
          </a:p>
          <a:p>
            <a:pPr lvl="1"/>
            <a:r>
              <a:rPr lang="en-US" b="1" dirty="0" smtClean="0"/>
              <a:t>Forced closures of faith-based adoption agencies</a:t>
            </a:r>
          </a:p>
          <a:p>
            <a:pPr lvl="1"/>
            <a:r>
              <a:rPr lang="en-US" b="1" dirty="0" smtClean="0"/>
              <a:t>Legal/public harassment/fines – businesses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229600" cy="5257800"/>
          </a:xfrm>
        </p:spPr>
        <p:txBody>
          <a:bodyPr/>
          <a:lstStyle/>
          <a:p>
            <a:r>
              <a:rPr lang="en-US" b="1" dirty="0" smtClean="0"/>
              <a:t>Focus on the Family - 9 ways you’re affected</a:t>
            </a:r>
          </a:p>
          <a:p>
            <a:pPr lvl="1"/>
            <a:r>
              <a:rPr lang="en-US" b="1" dirty="0" smtClean="0"/>
              <a:t>Harms children – study after study</a:t>
            </a:r>
          </a:p>
          <a:p>
            <a:pPr lvl="1"/>
            <a:r>
              <a:rPr lang="en-US" b="1" dirty="0" smtClean="0"/>
              <a:t>Forced closures of faith-based adoption agencies</a:t>
            </a:r>
          </a:p>
          <a:p>
            <a:pPr lvl="1"/>
            <a:r>
              <a:rPr lang="en-US" b="1" dirty="0" smtClean="0"/>
              <a:t>Legal/public harassment/fines – businesses</a:t>
            </a:r>
          </a:p>
          <a:p>
            <a:pPr lvl="1"/>
            <a:r>
              <a:rPr lang="en-US" b="1" dirty="0" smtClean="0"/>
              <a:t>Parental rights trumped at school, library, etc.</a:t>
            </a:r>
          </a:p>
          <a:p>
            <a:pPr lvl="1"/>
            <a:r>
              <a:rPr lang="en-US" b="1" dirty="0" smtClean="0"/>
              <a:t>Loss of tax-exempt status–teaching/not marrying</a:t>
            </a:r>
          </a:p>
          <a:p>
            <a:pPr lvl="1"/>
            <a:r>
              <a:rPr lang="en-US" b="1" dirty="0" smtClean="0"/>
              <a:t>Accrediting, licensing, employment req. affirm.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229600" cy="5257800"/>
          </a:xfrm>
        </p:spPr>
        <p:txBody>
          <a:bodyPr/>
          <a:lstStyle/>
          <a:p>
            <a:r>
              <a:rPr lang="en-US" b="1" dirty="0" smtClean="0"/>
              <a:t>Focus on the Family - 9 ways you’re affected</a:t>
            </a:r>
          </a:p>
          <a:p>
            <a:pPr lvl="1"/>
            <a:r>
              <a:rPr lang="en-US" b="1" dirty="0" smtClean="0"/>
              <a:t>Harms children – study after study</a:t>
            </a:r>
          </a:p>
          <a:p>
            <a:pPr lvl="1"/>
            <a:r>
              <a:rPr lang="en-US" b="1" dirty="0" smtClean="0"/>
              <a:t>Forced closures of faith-based adoption agencies</a:t>
            </a:r>
          </a:p>
          <a:p>
            <a:pPr lvl="1"/>
            <a:r>
              <a:rPr lang="en-US" b="1" dirty="0" smtClean="0"/>
              <a:t>Legal/public harassment/fines – businesses</a:t>
            </a:r>
          </a:p>
          <a:p>
            <a:pPr lvl="1"/>
            <a:r>
              <a:rPr lang="en-US" b="1" dirty="0" smtClean="0"/>
              <a:t>Parental rights trumped at school, library, etc.</a:t>
            </a:r>
          </a:p>
          <a:p>
            <a:pPr lvl="1"/>
            <a:r>
              <a:rPr lang="en-US" b="1" dirty="0" smtClean="0"/>
              <a:t>Loss of tax-exempt status–teaching/not marrying</a:t>
            </a:r>
          </a:p>
          <a:p>
            <a:pPr lvl="1"/>
            <a:r>
              <a:rPr lang="en-US" b="1" dirty="0" smtClean="0"/>
              <a:t>Accrediting, licensing, employment req. affirm.</a:t>
            </a:r>
          </a:p>
          <a:p>
            <a:pPr lvl="1"/>
            <a:r>
              <a:rPr lang="en-US" b="1" dirty="0" smtClean="0"/>
              <a:t>Counseling will be banned</a:t>
            </a:r>
          </a:p>
          <a:p>
            <a:pPr lvl="1"/>
            <a:r>
              <a:rPr lang="en-US" b="1" dirty="0" smtClean="0"/>
              <a:t>Grant exclusions</a:t>
            </a:r>
          </a:p>
          <a:p>
            <a:pPr lvl="1"/>
            <a:r>
              <a:rPr lang="en-US" b="1" dirty="0" smtClean="0"/>
              <a:t>Freedoms removed – speech, religion</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029200"/>
          </a:xfrm>
        </p:spPr>
        <p:txBody>
          <a:bodyPr/>
          <a:lstStyle/>
          <a:p>
            <a:r>
              <a:rPr lang="en-US" b="1" dirty="0" smtClean="0"/>
              <a:t>Jesus refused to follow spurious rules of the religious leaders of His </a:t>
            </a:r>
            <a:r>
              <a:rPr lang="en-US" b="1" dirty="0" smtClean="0"/>
              <a:t>day</a:t>
            </a:r>
          </a:p>
          <a:p>
            <a:pPr lvl="1"/>
            <a:r>
              <a:rPr lang="en-US" b="1" dirty="0" smtClean="0"/>
              <a:t>Sabbath healing (Mark 3:1-6)</a:t>
            </a:r>
          </a:p>
          <a:p>
            <a:pPr lvl="1"/>
            <a:r>
              <a:rPr lang="en-US" b="1" dirty="0" smtClean="0"/>
              <a:t>Ceremonial washings (Matthew 15:2)</a:t>
            </a:r>
          </a:p>
          <a:p>
            <a:pPr lvl="1"/>
            <a:r>
              <a:rPr lang="en-US" b="1" dirty="0" smtClean="0"/>
              <a:t>Associating with Gentiles, sinners, etc.</a:t>
            </a:r>
          </a:p>
          <a:p>
            <a:pPr lvl="1"/>
            <a:r>
              <a:rPr lang="en-US" b="1" dirty="0" smtClean="0"/>
              <a:t>Inner/outer applications of God’s laws (Matt 5)</a:t>
            </a:r>
          </a:p>
          <a:p>
            <a:pPr lvl="1"/>
            <a:r>
              <a:rPr lang="en-US" b="1" dirty="0" smtClean="0"/>
              <a:t>Etc.</a:t>
            </a:r>
            <a:endParaRPr lang="en-US"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Scriptures</a:t>
            </a:r>
          </a:p>
          <a:p>
            <a:pPr lvl="1"/>
            <a:r>
              <a:rPr lang="en-US" b="1" dirty="0" smtClean="0"/>
              <a:t>Genesis 1:26-28 – Man is made in God’s image</a:t>
            </a:r>
          </a:p>
          <a:p>
            <a:pPr lvl="1"/>
            <a:r>
              <a:rPr lang="en-US" b="1" dirty="0" smtClean="0"/>
              <a:t>Genesis 2:15, 21-25 – Marriage instituted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Scriptures</a:t>
            </a:r>
          </a:p>
          <a:p>
            <a:pPr lvl="1"/>
            <a:r>
              <a:rPr lang="en-US" b="1" dirty="0" smtClean="0"/>
              <a:t>Genesis 1:26-28 – Man is made in God’s image</a:t>
            </a:r>
          </a:p>
          <a:p>
            <a:pPr lvl="1"/>
            <a:r>
              <a:rPr lang="en-US" b="1" dirty="0" smtClean="0"/>
              <a:t>Genesis 2:15, 21-25 – Marriage instituted</a:t>
            </a:r>
          </a:p>
          <a:p>
            <a:pPr lvl="1"/>
            <a:r>
              <a:rPr lang="en-US" b="1" dirty="0" smtClean="0"/>
              <a:t>Matthew 19:3-6 – Jesus refers back to Genesis to answer question about marriage</a:t>
            </a:r>
          </a:p>
          <a:p>
            <a:pPr lvl="2"/>
            <a:r>
              <a:rPr lang="en-US" b="1" dirty="0" smtClean="0"/>
              <a:t>Components – One man, one woman</a:t>
            </a:r>
          </a:p>
          <a:p>
            <a:pPr lvl="2"/>
            <a:r>
              <a:rPr lang="en-US" b="1" dirty="0" smtClean="0"/>
              <a:t>Permanence – Man cannot separate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Scriptures</a:t>
            </a:r>
          </a:p>
          <a:p>
            <a:pPr lvl="1"/>
            <a:r>
              <a:rPr lang="en-US" b="1" dirty="0" smtClean="0"/>
              <a:t>Genesis 1:26-28 – Man is made in God’s image</a:t>
            </a:r>
          </a:p>
          <a:p>
            <a:pPr lvl="1"/>
            <a:r>
              <a:rPr lang="en-US" b="1" dirty="0" smtClean="0"/>
              <a:t>Genesis 2:15, 21-25 – Marriage instituted</a:t>
            </a:r>
          </a:p>
          <a:p>
            <a:pPr lvl="1"/>
            <a:r>
              <a:rPr lang="en-US" b="1" dirty="0" smtClean="0"/>
              <a:t>Matthew 19:3-6 – Jesus refers back to Genesis to answer question about marriage</a:t>
            </a:r>
          </a:p>
          <a:p>
            <a:pPr lvl="2"/>
            <a:r>
              <a:rPr lang="en-US" b="1" dirty="0" smtClean="0"/>
              <a:t>Components – One man, one woman</a:t>
            </a:r>
          </a:p>
          <a:p>
            <a:pPr lvl="2"/>
            <a:r>
              <a:rPr lang="en-US" b="1" dirty="0" smtClean="0"/>
              <a:t>Permanence – Man cannot separate</a:t>
            </a:r>
          </a:p>
          <a:p>
            <a:pPr lvl="1"/>
            <a:r>
              <a:rPr lang="en-US" b="1" dirty="0" smtClean="0"/>
              <a:t>Eph 5:22-33 – Paul also refers back to Moses</a:t>
            </a:r>
          </a:p>
          <a:p>
            <a:pPr lvl="2"/>
            <a:r>
              <a:rPr lang="en-US" b="1" dirty="0" smtClean="0"/>
              <a:t>Based on love, not lust</a:t>
            </a:r>
          </a:p>
          <a:p>
            <a:pPr lvl="2"/>
            <a:r>
              <a:rPr lang="en-US" b="1" dirty="0" smtClean="0"/>
              <a:t>Represents an eternal reality – Christ &amp; His church</a:t>
            </a:r>
          </a:p>
          <a:p>
            <a:pPr lvl="2"/>
            <a:r>
              <a:rPr lang="en-US" b="1" dirty="0" smtClean="0"/>
              <a:t>Revelation 19-22</a:t>
            </a:r>
            <a:endParaRPr lang="en-US"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382000" cy="5257800"/>
          </a:xfrm>
        </p:spPr>
        <p:txBody>
          <a:bodyPr/>
          <a:lstStyle/>
          <a:p>
            <a:r>
              <a:rPr lang="en-US" b="1" dirty="0" smtClean="0"/>
              <a:t>What ought we to do?</a:t>
            </a:r>
          </a:p>
          <a:p>
            <a:pPr lvl="1"/>
            <a:r>
              <a:rPr lang="en-US" b="1" dirty="0" smtClean="0"/>
              <a:t>As a congregation:</a:t>
            </a:r>
          </a:p>
          <a:p>
            <a:pPr lvl="2"/>
            <a:r>
              <a:rPr lang="en-US" b="1" dirty="0" smtClean="0"/>
              <a:t>Add specific language to our bylaws, as recommended</a:t>
            </a:r>
          </a:p>
          <a:p>
            <a:pPr lvl="2"/>
            <a:r>
              <a:rPr lang="en-US" b="1" dirty="0" smtClean="0"/>
              <a:t>Continue to pray for this country and its leaders</a:t>
            </a:r>
          </a:p>
          <a:p>
            <a:pPr lvl="2"/>
            <a:r>
              <a:rPr lang="en-US" b="1" dirty="0" smtClean="0"/>
              <a:t>Be aware of efforts to target/misrepresent us</a:t>
            </a:r>
            <a:endParaRPr lang="en-US"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600200"/>
            <a:ext cx="8382000" cy="5257800"/>
          </a:xfrm>
        </p:spPr>
        <p:txBody>
          <a:bodyPr/>
          <a:lstStyle/>
          <a:p>
            <a:r>
              <a:rPr lang="en-US" b="1" dirty="0" smtClean="0"/>
              <a:t>What ought we to do?</a:t>
            </a:r>
          </a:p>
          <a:p>
            <a:pPr lvl="1"/>
            <a:r>
              <a:rPr lang="en-US" b="1" dirty="0" smtClean="0"/>
              <a:t>As a congregation:</a:t>
            </a:r>
          </a:p>
          <a:p>
            <a:pPr lvl="2"/>
            <a:r>
              <a:rPr lang="en-US" b="1" dirty="0" smtClean="0"/>
              <a:t>Add specific language to our bylaws, as recommended</a:t>
            </a:r>
          </a:p>
          <a:p>
            <a:pPr lvl="2"/>
            <a:r>
              <a:rPr lang="en-US" b="1" dirty="0" smtClean="0"/>
              <a:t>Continue to pray for this country and its leaders</a:t>
            </a:r>
          </a:p>
          <a:p>
            <a:pPr lvl="2"/>
            <a:r>
              <a:rPr lang="en-US" b="1" dirty="0" smtClean="0"/>
              <a:t>Be aware of efforts to target/misrepresent us</a:t>
            </a:r>
            <a:endParaRPr lang="en-US" b="1" dirty="0" smtClean="0"/>
          </a:p>
          <a:p>
            <a:pPr lvl="1"/>
            <a:r>
              <a:rPr lang="en-US" b="1" dirty="0" smtClean="0"/>
              <a:t>As individual Christians:</a:t>
            </a:r>
          </a:p>
          <a:p>
            <a:pPr lvl="2"/>
            <a:r>
              <a:rPr lang="en-US" b="1" dirty="0" smtClean="0"/>
              <a:t>Be committed to biblical faith, ethics and definitions</a:t>
            </a:r>
          </a:p>
          <a:p>
            <a:pPr lvl="2"/>
            <a:r>
              <a:rPr lang="en-US" b="1" dirty="0" smtClean="0"/>
              <a:t>Teach children NOW – many helpful resources available</a:t>
            </a:r>
          </a:p>
          <a:p>
            <a:pPr lvl="2"/>
            <a:r>
              <a:rPr lang="en-US" b="1" dirty="0" smtClean="0"/>
              <a:t>Be ready for this topic in conversations-affirm the Bible</a:t>
            </a:r>
          </a:p>
          <a:p>
            <a:pPr lvl="2"/>
            <a:r>
              <a:rPr lang="en-US" b="1" dirty="0" smtClean="0"/>
              <a:t>Be aware of “baiting”</a:t>
            </a:r>
          </a:p>
          <a:p>
            <a:pPr lvl="2"/>
            <a:r>
              <a:rPr lang="en-US" b="1" dirty="0" smtClean="0"/>
              <a:t>It is an act of love to tell people the truth</a:t>
            </a:r>
            <a:endParaRPr lang="en-US"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Romans 13 does not place man’s government on God’s </a:t>
            </a:r>
            <a:r>
              <a:rPr lang="en-US" b="1" dirty="0" smtClean="0"/>
              <a:t>throne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Romans 13 does not place man’s government on God’s </a:t>
            </a:r>
            <a:r>
              <a:rPr lang="en-US" b="1" dirty="0" smtClean="0"/>
              <a:t>throne</a:t>
            </a:r>
          </a:p>
          <a:p>
            <a:r>
              <a:rPr lang="en-US" b="1" dirty="0" smtClean="0"/>
              <a:t>“The Supreme Court has spoken with a very divided voice on something only the Supreme Being can do – </a:t>
            </a:r>
            <a:r>
              <a:rPr lang="en-US" b="1" dirty="0" err="1" smtClean="0"/>
              <a:t>redefin</a:t>
            </a:r>
            <a:r>
              <a:rPr lang="en-US" b="1" dirty="0" smtClean="0"/>
              <a:t>(e) marriage…”</a:t>
            </a:r>
            <a:endParaRPr lang="en-US" b="1" dirty="0" smtClean="0"/>
          </a:p>
          <a:p>
            <a:pPr>
              <a:buNone/>
            </a:pPr>
            <a:r>
              <a:rPr lang="en-US" b="1" dirty="0" smtClean="0"/>
              <a:t>	</a:t>
            </a:r>
            <a:r>
              <a:rPr lang="en-US" b="1" dirty="0" smtClean="0"/>
              <a:t>  </a:t>
            </a:r>
            <a:r>
              <a:rPr lang="en-US" b="1" dirty="0" smtClean="0"/>
              <a:t> 					         </a:t>
            </a:r>
            <a:r>
              <a:rPr lang="en-US" sz="2800" b="1" dirty="0" smtClean="0"/>
              <a:t>– Mike </a:t>
            </a:r>
            <a:r>
              <a:rPr lang="en-US" sz="2800" b="1" dirty="0" err="1" smtClean="0"/>
              <a:t>Huckabee</a:t>
            </a:r>
            <a:endParaRPr lang="en-US" sz="28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Romans 13 does not place man’s government on God’s </a:t>
            </a:r>
            <a:r>
              <a:rPr lang="en-US" b="1" dirty="0" smtClean="0"/>
              <a:t>throne</a:t>
            </a:r>
          </a:p>
          <a:p>
            <a:r>
              <a:rPr lang="en-US" b="1" dirty="0" smtClean="0"/>
              <a:t>“The Supreme Court has spoken with a very divided voice on something only the Supreme Being can do – redefining marriage…”</a:t>
            </a:r>
            <a:endParaRPr lang="en-US" b="1" dirty="0" smtClean="0"/>
          </a:p>
          <a:p>
            <a:pPr>
              <a:buNone/>
            </a:pPr>
            <a:r>
              <a:rPr lang="en-US" b="1" dirty="0" smtClean="0"/>
              <a:t>	</a:t>
            </a:r>
            <a:r>
              <a:rPr lang="en-US" b="1" dirty="0" smtClean="0"/>
              <a:t>  </a:t>
            </a:r>
            <a:r>
              <a:rPr lang="en-US" b="1" dirty="0" smtClean="0"/>
              <a:t> 					         </a:t>
            </a:r>
            <a:r>
              <a:rPr lang="en-US" sz="2800" b="1" dirty="0" smtClean="0"/>
              <a:t>– Mike </a:t>
            </a:r>
            <a:r>
              <a:rPr lang="en-US" sz="2800" b="1" dirty="0" err="1" smtClean="0"/>
              <a:t>Huckabee</a:t>
            </a:r>
            <a:endParaRPr lang="en-US" sz="2800" b="1" dirty="0" smtClean="0"/>
          </a:p>
          <a:p>
            <a:r>
              <a:rPr lang="en-US" b="1" dirty="0" smtClean="0"/>
              <a:t>SCOTUS did not give us marriage equality, but marriage redefinition</a:t>
            </a:r>
          </a:p>
          <a:p>
            <a:pPr lvl="1"/>
            <a:r>
              <a:rPr lang="en-US" b="1" dirty="0" smtClean="0"/>
              <a:t>Like redefining “human” to include dogs</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God is Sovereign</a:t>
            </a:r>
          </a:p>
          <a:p>
            <a:pPr lvl="1"/>
            <a:r>
              <a:rPr lang="en-US" b="1" dirty="0" smtClean="0"/>
              <a:t>His definition of marriage has not changed</a:t>
            </a:r>
          </a:p>
          <a:p>
            <a:pPr lvl="1"/>
            <a:r>
              <a:rPr lang="en-US" b="1" dirty="0" smtClean="0"/>
              <a:t>No court can change that truth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God is Sovereign</a:t>
            </a:r>
          </a:p>
          <a:p>
            <a:pPr lvl="1"/>
            <a:r>
              <a:rPr lang="en-US" b="1" dirty="0" smtClean="0"/>
              <a:t>His definition of marriage has not changed</a:t>
            </a:r>
          </a:p>
          <a:p>
            <a:pPr lvl="1"/>
            <a:r>
              <a:rPr lang="en-US" b="1" dirty="0" smtClean="0"/>
              <a:t>No court can change that truth</a:t>
            </a:r>
          </a:p>
          <a:p>
            <a:r>
              <a:rPr lang="en-US" b="1" dirty="0" smtClean="0"/>
              <a:t>However, the government can make our lives harder now</a:t>
            </a:r>
          </a:p>
          <a:p>
            <a:pPr lvl="1"/>
            <a:r>
              <a:rPr lang="en-US" b="1" dirty="0" smtClean="0"/>
              <a:t>Pray for God’s guidance – personal, national</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029200"/>
          </a:xfrm>
        </p:spPr>
        <p:txBody>
          <a:bodyPr/>
          <a:lstStyle/>
          <a:p>
            <a:r>
              <a:rPr lang="en-US" b="1" dirty="0" smtClean="0"/>
              <a:t>Jesus refused to follow spurious rules of the religious leaders of His day</a:t>
            </a:r>
          </a:p>
          <a:p>
            <a:r>
              <a:rPr lang="en-US" b="1" dirty="0" smtClean="0"/>
              <a:t>Paul </a:t>
            </a:r>
            <a:r>
              <a:rPr lang="en-US" b="1" dirty="0" smtClean="0"/>
              <a:t>wrote many of his epistles from a jail </a:t>
            </a:r>
            <a:r>
              <a:rPr lang="en-US" b="1" dirty="0" smtClean="0"/>
              <a:t>cell</a:t>
            </a:r>
          </a:p>
          <a:p>
            <a:pPr lvl="1"/>
            <a:r>
              <a:rPr lang="en-US" b="1" dirty="0" smtClean="0"/>
              <a:t>Ephesians, Philippians, Colossians</a:t>
            </a:r>
          </a:p>
          <a:p>
            <a:pPr lvl="1"/>
            <a:r>
              <a:rPr lang="en-US" b="1" dirty="0" smtClean="0"/>
              <a:t>Philemon</a:t>
            </a:r>
            <a:endParaRPr lang="en-US" b="1" dirty="0" smtClean="0"/>
          </a:p>
          <a:p>
            <a:r>
              <a:rPr lang="en-US" b="1" dirty="0" smtClean="0"/>
              <a:t>1</a:t>
            </a:r>
            <a:r>
              <a:rPr lang="en-US" b="1" baseline="30000" dirty="0" smtClean="0"/>
              <a:t>st</a:t>
            </a:r>
            <a:r>
              <a:rPr lang="en-US" b="1" dirty="0" smtClean="0"/>
              <a:t> c. Christians were </a:t>
            </a:r>
            <a:r>
              <a:rPr lang="en-US" b="1" dirty="0" smtClean="0"/>
              <a:t>persecuted</a:t>
            </a:r>
            <a:endParaRPr lang="en-US"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God is Sovereign</a:t>
            </a:r>
          </a:p>
          <a:p>
            <a:pPr lvl="1"/>
            <a:r>
              <a:rPr lang="en-US" b="1" dirty="0" smtClean="0"/>
              <a:t>His definition of marriage has not changed</a:t>
            </a:r>
          </a:p>
          <a:p>
            <a:pPr lvl="1"/>
            <a:r>
              <a:rPr lang="en-US" b="1" dirty="0" smtClean="0"/>
              <a:t>No court can change that truth</a:t>
            </a:r>
          </a:p>
          <a:p>
            <a:r>
              <a:rPr lang="en-US" b="1" dirty="0" smtClean="0"/>
              <a:t>However, the government can make our lives harder now</a:t>
            </a:r>
          </a:p>
          <a:p>
            <a:pPr lvl="1"/>
            <a:r>
              <a:rPr lang="en-US" b="1" dirty="0" smtClean="0"/>
              <a:t>Pray for God’s guidance – personal, national</a:t>
            </a:r>
          </a:p>
          <a:p>
            <a:pPr lvl="1"/>
            <a:r>
              <a:rPr lang="en-US" b="1" dirty="0" smtClean="0"/>
              <a:t>Let your words be seasoned with salt (Col 4:6)</a:t>
            </a:r>
          </a:p>
          <a:p>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God is Sovereign</a:t>
            </a:r>
          </a:p>
          <a:p>
            <a:pPr lvl="1"/>
            <a:r>
              <a:rPr lang="en-US" b="1" dirty="0" smtClean="0"/>
              <a:t>His definition of marriage has not changed</a:t>
            </a:r>
          </a:p>
          <a:p>
            <a:pPr lvl="1"/>
            <a:r>
              <a:rPr lang="en-US" b="1" dirty="0" smtClean="0"/>
              <a:t>No court can change that truth</a:t>
            </a:r>
          </a:p>
          <a:p>
            <a:r>
              <a:rPr lang="en-US" b="1" dirty="0" smtClean="0"/>
              <a:t>However, the government can make our lives harder now</a:t>
            </a:r>
          </a:p>
          <a:p>
            <a:pPr lvl="1"/>
            <a:r>
              <a:rPr lang="en-US" b="1" dirty="0" smtClean="0"/>
              <a:t>Pray for God’s guidance – personal, national</a:t>
            </a:r>
          </a:p>
          <a:p>
            <a:pPr lvl="1"/>
            <a:r>
              <a:rPr lang="en-US" b="1" dirty="0" smtClean="0"/>
              <a:t>Let your words be seasoned with salt (Col 4:6)</a:t>
            </a:r>
          </a:p>
          <a:p>
            <a:pPr lvl="1"/>
            <a:r>
              <a:rPr lang="en-US" b="1" dirty="0" smtClean="0"/>
              <a:t>VOTE!</a:t>
            </a:r>
            <a:endParaRPr lang="en-US" b="1" dirty="0" smtClean="0"/>
          </a:p>
          <a:p>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Autofit/>
          </a:bodyPr>
          <a:lstStyle/>
          <a:p>
            <a:r>
              <a:rPr lang="en-US" sz="7200" b="1" smtClean="0"/>
              <a:t>Are </a:t>
            </a:r>
            <a:r>
              <a:rPr lang="en-US" sz="7200" b="1" u="sng" smtClean="0"/>
              <a:t>YOU</a:t>
            </a:r>
            <a:r>
              <a:rPr lang="en-US" sz="7200" b="1" smtClean="0"/>
              <a:t> a Christian?</a:t>
            </a:r>
          </a:p>
        </p:txBody>
      </p:sp>
      <p:sp>
        <p:nvSpPr>
          <p:cNvPr id="59395" name="Content Placeholder 3"/>
          <p:cNvSpPr>
            <a:spLocks noGrp="1"/>
          </p:cNvSpPr>
          <p:nvPr>
            <p:ph sz="half" idx="1"/>
          </p:nvPr>
        </p:nvSpPr>
        <p:spPr/>
        <p:txBody>
          <a:bodyPr>
            <a:normAutofit/>
          </a:bodyPr>
          <a:lstStyle/>
          <a:p>
            <a:r>
              <a:rPr lang="en-US" sz="4000" b="1" smtClean="0"/>
              <a:t>Hear</a:t>
            </a:r>
          </a:p>
          <a:p>
            <a:r>
              <a:rPr lang="en-US" sz="4000" b="1" smtClean="0"/>
              <a:t>Believe</a:t>
            </a:r>
          </a:p>
          <a:p>
            <a:r>
              <a:rPr lang="en-US" sz="4000" b="1" smtClean="0"/>
              <a:t>Repent</a:t>
            </a:r>
          </a:p>
          <a:p>
            <a:r>
              <a:rPr lang="en-US" sz="4000" b="1" smtClean="0"/>
              <a:t>Confess</a:t>
            </a:r>
          </a:p>
          <a:p>
            <a:r>
              <a:rPr lang="en-US" sz="4000" b="1" smtClean="0"/>
              <a:t>Be Baptized</a:t>
            </a:r>
          </a:p>
          <a:p>
            <a:r>
              <a:rPr lang="en-US" sz="3400" b="1" smtClean="0"/>
              <a:t>Continue Faithfully</a:t>
            </a:r>
          </a:p>
        </p:txBody>
      </p:sp>
      <p:sp>
        <p:nvSpPr>
          <p:cNvPr id="59396" name="Content Placeholder 4"/>
          <p:cNvSpPr>
            <a:spLocks noGrp="1"/>
          </p:cNvSpPr>
          <p:nvPr>
            <p:ph sz="half" idx="2"/>
          </p:nvPr>
        </p:nvSpPr>
        <p:spPr/>
        <p:txBody>
          <a:bodyPr>
            <a:normAutofit/>
          </a:bodyPr>
          <a:lstStyle/>
          <a:p>
            <a:r>
              <a:rPr lang="en-US" sz="4000" b="1" smtClean="0"/>
              <a:t>Romans 10:17</a:t>
            </a:r>
          </a:p>
          <a:p>
            <a:r>
              <a:rPr lang="en-US" sz="4000" b="1" smtClean="0"/>
              <a:t>Mark 16:16</a:t>
            </a:r>
          </a:p>
          <a:p>
            <a:r>
              <a:rPr lang="en-US" sz="4000" b="1" smtClean="0"/>
              <a:t>Acts 2:38</a:t>
            </a:r>
          </a:p>
          <a:p>
            <a:r>
              <a:rPr lang="en-US" sz="4000" b="1" smtClean="0"/>
              <a:t>Acts 22:16</a:t>
            </a:r>
          </a:p>
          <a:p>
            <a:r>
              <a:rPr lang="en-US" sz="4000" b="1" smtClean="0"/>
              <a:t>Mark 16:16</a:t>
            </a:r>
          </a:p>
          <a:p>
            <a:r>
              <a:rPr lang="en-US" sz="4000" b="1" smtClean="0"/>
              <a:t>Hebrews 10:38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5029200"/>
          </a:xfrm>
        </p:spPr>
        <p:txBody>
          <a:bodyPr/>
          <a:lstStyle/>
          <a:p>
            <a:r>
              <a:rPr lang="en-US" b="1" dirty="0" smtClean="0"/>
              <a:t>Jesus refused to follow spurious rules of the religious leaders of His day</a:t>
            </a:r>
          </a:p>
          <a:p>
            <a:r>
              <a:rPr lang="en-US" b="1" dirty="0" smtClean="0"/>
              <a:t>Paul </a:t>
            </a:r>
            <a:r>
              <a:rPr lang="en-US" b="1" dirty="0" smtClean="0"/>
              <a:t>wrote many of his epistles from a jail cell</a:t>
            </a:r>
          </a:p>
          <a:p>
            <a:r>
              <a:rPr lang="en-US" b="1" dirty="0" smtClean="0"/>
              <a:t>1</a:t>
            </a:r>
            <a:r>
              <a:rPr lang="en-US" b="1" baseline="30000" dirty="0" smtClean="0"/>
              <a:t>st</a:t>
            </a:r>
            <a:r>
              <a:rPr lang="en-US" b="1" dirty="0" smtClean="0"/>
              <a:t> c. Christians were persecuted</a:t>
            </a:r>
          </a:p>
          <a:p>
            <a:r>
              <a:rPr lang="en-US" b="1" dirty="0" smtClean="0"/>
              <a:t>What </a:t>
            </a:r>
            <a:r>
              <a:rPr lang="en-US" b="1" dirty="0" smtClean="0"/>
              <a:t>if Christians and all those who claim to follow God had stood up…</a:t>
            </a:r>
          </a:p>
          <a:p>
            <a:pPr lvl="1"/>
            <a:r>
              <a:rPr lang="en-US" b="1" dirty="0" smtClean="0"/>
              <a:t>When prayer was taken out of public schools?</a:t>
            </a:r>
          </a:p>
          <a:p>
            <a:pPr lvl="1"/>
            <a:r>
              <a:rPr lang="en-US" b="1" dirty="0" smtClean="0"/>
              <a:t>When the Bible was banned?</a:t>
            </a:r>
          </a:p>
          <a:p>
            <a:pPr lvl="1"/>
            <a:r>
              <a:rPr lang="en-US" b="1" dirty="0" smtClean="0"/>
              <a:t>When abortion was legalized</a:t>
            </a:r>
            <a:r>
              <a:rPr lang="en-US" b="1" dirty="0" smtClean="0"/>
              <a: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b="1" dirty="0" smtClean="0"/>
              <a:t>“Last </a:t>
            </a:r>
            <a:r>
              <a:rPr lang="en-US" b="1" dirty="0" smtClean="0"/>
              <a:t>Friday, </a:t>
            </a:r>
            <a:r>
              <a:rPr lang="en-US" b="1" dirty="0" smtClean="0"/>
              <a:t>five </a:t>
            </a:r>
            <a:r>
              <a:rPr lang="en-US" b="1" dirty="0" smtClean="0"/>
              <a:t>justices on the Supreme Court overturned the votes of 50 million Americans and demanded that the American people walk away from </a:t>
            </a:r>
            <a:r>
              <a:rPr lang="en-US" b="1" dirty="0" smtClean="0"/>
              <a:t>millennia </a:t>
            </a:r>
            <a:r>
              <a:rPr lang="en-US" b="1" dirty="0" smtClean="0"/>
              <a:t>of history and the reality of human nature. In reaching a decision so lacking in foundation in the text of the Constitution, in our history, and in our traditions, the Court has done serious damage to its own legitimacy. Just as with </a:t>
            </a:r>
            <a:r>
              <a:rPr lang="en-US" b="1" i="1" dirty="0" smtClean="0"/>
              <a:t>Roe v. Wade</a:t>
            </a:r>
            <a:r>
              <a:rPr lang="en-US" b="1" dirty="0" smtClean="0"/>
              <a:t> in 1973, the courts will not have the final say on this profound social matter. We </a:t>
            </a:r>
            <a:r>
              <a:rPr lang="en-US" b="1" dirty="0" smtClean="0"/>
              <a:t>cannot </a:t>
            </a:r>
            <a:r>
              <a:rPr lang="en-US" b="1" dirty="0" smtClean="0"/>
              <a:t>lapse into silence but </a:t>
            </a:r>
            <a:r>
              <a:rPr lang="en-US" b="1" dirty="0" smtClean="0"/>
              <a:t>must </a:t>
            </a:r>
            <a:r>
              <a:rPr lang="en-US" b="1" dirty="0" smtClean="0"/>
              <a:t>continue to speak uncompromisingly for the truth about what marriage is, always has been, and always will be: the union of one man and one woman</a:t>
            </a:r>
            <a:r>
              <a:rPr lang="en-US" b="1" dirty="0" smtClean="0"/>
              <a:t>.</a:t>
            </a:r>
            <a:r>
              <a:rPr lang="es-PR" b="1" dirty="0" smtClean="0"/>
              <a:t>”</a:t>
            </a:r>
            <a:endParaRPr lang="es-PR"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p:txBody>
          <a:bodyPr/>
          <a:lstStyle/>
          <a:p>
            <a:r>
              <a:rPr lang="en-US" b="1" dirty="0" smtClean="0"/>
              <a:t>SCOTUS ruled that homosexuals have a constitutionally protected right to be joined in marriage</a:t>
            </a:r>
            <a:r>
              <a:rPr lang="en-US" b="1" dirty="0" smtClean="0"/>
              <a:t>.</a:t>
            </a:r>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p:txBody>
          <a:bodyPr/>
          <a:lstStyle/>
          <a:p>
            <a:r>
              <a:rPr lang="en-US" b="1" dirty="0" smtClean="0"/>
              <a:t>SCOTUS ruled that homosexuals have a constitutionally protected right to be joined in marriage.</a:t>
            </a:r>
          </a:p>
          <a:p>
            <a:pPr lvl="1"/>
            <a:r>
              <a:rPr lang="en-US" b="1" dirty="0" smtClean="0"/>
              <a:t>They found this right in the 14</a:t>
            </a:r>
            <a:r>
              <a:rPr lang="en-US" b="1" baseline="30000" dirty="0" smtClean="0"/>
              <a:t>th</a:t>
            </a:r>
            <a:r>
              <a:rPr lang="en-US" b="1" dirty="0" smtClean="0"/>
              <a:t> Amendment </a:t>
            </a:r>
          </a:p>
          <a:p>
            <a:pPr lvl="1"/>
            <a:r>
              <a:rPr lang="en-US" b="1" dirty="0" smtClean="0"/>
              <a:t>Causing much </a:t>
            </a:r>
            <a:r>
              <a:rPr lang="en-US" b="1" dirty="0" smtClean="0"/>
              <a:t>controversy/uproar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p:txBody>
          <a:bodyPr/>
          <a:lstStyle/>
          <a:p>
            <a:r>
              <a:rPr lang="en-US" b="1" dirty="0" smtClean="0"/>
              <a:t>SCOTUS ruled that homosexuals have a constitutionally protected right to be joined in marriage.</a:t>
            </a:r>
          </a:p>
          <a:p>
            <a:pPr lvl="1"/>
            <a:r>
              <a:rPr lang="en-US" b="1" dirty="0" smtClean="0"/>
              <a:t>They found this right in the 14</a:t>
            </a:r>
            <a:r>
              <a:rPr lang="en-US" b="1" baseline="30000" dirty="0" smtClean="0"/>
              <a:t>th</a:t>
            </a:r>
            <a:r>
              <a:rPr lang="en-US" b="1" dirty="0" smtClean="0"/>
              <a:t> Amendment </a:t>
            </a:r>
          </a:p>
          <a:p>
            <a:pPr lvl="1"/>
            <a:r>
              <a:rPr lang="en-US" b="1" dirty="0" smtClean="0"/>
              <a:t>Causing much </a:t>
            </a:r>
            <a:r>
              <a:rPr lang="en-US" b="1" dirty="0" smtClean="0"/>
              <a:t>controversy/uproar</a:t>
            </a:r>
          </a:p>
          <a:p>
            <a:pPr lvl="1"/>
            <a:r>
              <a:rPr lang="en-US" b="1" dirty="0" smtClean="0"/>
              <a:t>While proponents claim that Christians still have the right to express their beliefs, Chief Justice Roberts himself, in a dissenting opinion, wrote, in essence, that this will soon NOT be the case.</a:t>
            </a:r>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Friday, June 26, 2015</a:t>
            </a:r>
            <a:endParaRPr lang="es-PR" b="1" dirty="0"/>
          </a:p>
        </p:txBody>
      </p:sp>
      <p:sp>
        <p:nvSpPr>
          <p:cNvPr id="3" name="Content Placeholder 2"/>
          <p:cNvSpPr>
            <a:spLocks noGrp="1"/>
          </p:cNvSpPr>
          <p:nvPr>
            <p:ph idx="1"/>
          </p:nvPr>
        </p:nvSpPr>
        <p:spPr>
          <a:xfrm>
            <a:off x="457200" y="1524000"/>
            <a:ext cx="8229600" cy="5334000"/>
          </a:xfrm>
        </p:spPr>
        <p:txBody>
          <a:bodyPr>
            <a:normAutofit/>
          </a:bodyPr>
          <a:lstStyle/>
          <a:p>
            <a:r>
              <a:rPr lang="en-US" b="1" dirty="0" smtClean="0"/>
              <a:t>SCOTUS ruled that homosexuals have a constitutionally protected right to be joined in marriage.</a:t>
            </a:r>
          </a:p>
          <a:p>
            <a:pPr lvl="1"/>
            <a:r>
              <a:rPr lang="en-US" b="1" dirty="0" smtClean="0"/>
              <a:t>They found this right in the 14</a:t>
            </a:r>
            <a:r>
              <a:rPr lang="en-US" b="1" baseline="30000" dirty="0" smtClean="0"/>
              <a:t>th</a:t>
            </a:r>
            <a:r>
              <a:rPr lang="en-US" b="1" dirty="0" smtClean="0"/>
              <a:t> Amendment </a:t>
            </a:r>
          </a:p>
          <a:p>
            <a:pPr lvl="1"/>
            <a:r>
              <a:rPr lang="en-US" b="1" dirty="0" smtClean="0"/>
              <a:t>Causing much </a:t>
            </a:r>
            <a:r>
              <a:rPr lang="en-US" b="1" dirty="0" smtClean="0"/>
              <a:t>controversy/uproar</a:t>
            </a:r>
          </a:p>
          <a:p>
            <a:pPr lvl="1"/>
            <a:r>
              <a:rPr lang="en-US" b="1" dirty="0" smtClean="0"/>
              <a:t>While proponents claim that Christians still have the right to express their beliefs, Chief Justice Roberts himself, in a dissenting opinion, wrote, in essence, that this will soon NOT be the case.</a:t>
            </a:r>
          </a:p>
          <a:p>
            <a:pPr lvl="1"/>
            <a:r>
              <a:rPr lang="en-US" b="1" dirty="0" smtClean="0"/>
              <a:t>Look to Canada, Great Britain, the Netherlands, etc. to see where this is headed</a:t>
            </a:r>
            <a:endParaRPr lang="en-US"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1627</Words>
  <Application>Microsoft Office PowerPoint</Application>
  <PresentationFormat>On-screen Show (4:3)</PresentationFormat>
  <Paragraphs>234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“We Must Obey God…”</vt:lpstr>
      <vt:lpstr>INTRODUCTION</vt:lpstr>
      <vt:lpstr>INTRODUCTION</vt:lpstr>
      <vt:lpstr>INTRODUCTION</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Friday, June 26, 2015</vt:lpstr>
      <vt:lpstr>CONCLUSION</vt:lpstr>
      <vt:lpstr>CONCLUSION</vt:lpstr>
      <vt:lpstr>CONCLUSION</vt:lpstr>
      <vt:lpstr>CONCLUSION</vt:lpstr>
      <vt:lpstr>CONCLUSION</vt:lpstr>
      <vt:lpstr>CONCLUSION</vt:lpstr>
      <vt:lpstr>CONCLUSION</vt:lpstr>
      <vt:lpstr>Are YOU a Christian?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Must Obey God</dc:title>
  <dc:creator>Pili</dc:creator>
  <cp:lastModifiedBy>Pili</cp:lastModifiedBy>
  <cp:revision>63</cp:revision>
  <dcterms:created xsi:type="dcterms:W3CDTF">2015-05-24T11:20:18Z</dcterms:created>
  <dcterms:modified xsi:type="dcterms:W3CDTF">2015-06-28T14:11:55Z</dcterms:modified>
</cp:coreProperties>
</file>