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299" r:id="rId3"/>
    <p:sldId id="295" r:id="rId4"/>
    <p:sldId id="307" r:id="rId5"/>
    <p:sldId id="306" r:id="rId6"/>
    <p:sldId id="296" r:id="rId7"/>
    <p:sldId id="318" r:id="rId8"/>
    <p:sldId id="317" r:id="rId9"/>
    <p:sldId id="258" r:id="rId10"/>
    <p:sldId id="259" r:id="rId11"/>
    <p:sldId id="260" r:id="rId12"/>
    <p:sldId id="261" r:id="rId13"/>
    <p:sldId id="262" r:id="rId14"/>
    <p:sldId id="263" r:id="rId15"/>
    <p:sldId id="265" r:id="rId16"/>
    <p:sldId id="266" r:id="rId17"/>
    <p:sldId id="267" r:id="rId18"/>
    <p:sldId id="269" r:id="rId19"/>
    <p:sldId id="273" r:id="rId20"/>
    <p:sldId id="274" r:id="rId21"/>
    <p:sldId id="275" r:id="rId22"/>
    <p:sldId id="282" r:id="rId23"/>
    <p:sldId id="297" r:id="rId24"/>
    <p:sldId id="298" r:id="rId25"/>
    <p:sldId id="278" r:id="rId26"/>
    <p:sldId id="279" r:id="rId27"/>
    <p:sldId id="300" r:id="rId28"/>
    <p:sldId id="310" r:id="rId29"/>
    <p:sldId id="311" r:id="rId30"/>
    <p:sldId id="312" r:id="rId31"/>
    <p:sldId id="313" r:id="rId32"/>
    <p:sldId id="316" r:id="rId33"/>
    <p:sldId id="315" r:id="rId34"/>
    <p:sldId id="314" r:id="rId35"/>
    <p:sldId id="280" r:id="rId36"/>
    <p:sldId id="281" r:id="rId37"/>
    <p:sldId id="301" r:id="rId38"/>
    <p:sldId id="304" r:id="rId39"/>
    <p:sldId id="303" r:id="rId40"/>
    <p:sldId id="302" r:id="rId41"/>
    <p:sldId id="283" r:id="rId42"/>
    <p:sldId id="286" r:id="rId43"/>
    <p:sldId id="287" r:id="rId44"/>
    <p:sldId id="288" r:id="rId45"/>
    <p:sldId id="289" r:id="rId46"/>
    <p:sldId id="284" r:id="rId47"/>
    <p:sldId id="308" r:id="rId48"/>
    <p:sldId id="309"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varScale="1">
        <p:scale>
          <a:sx n="62" d="100"/>
          <a:sy n="62" d="100"/>
        </p:scale>
        <p:origin x="-1000"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9D649-A6EF-4A10-BE9E-34EA0AD7917B}" type="datetimeFigureOut">
              <a:rPr lang="en-US" smtClean="0"/>
              <a:pPr/>
              <a:t>5/3/2015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1487B5-4A1A-48A3-B6CF-5AF0BBF5D8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9D649-A6EF-4A10-BE9E-34EA0AD7917B}" type="datetimeFigureOut">
              <a:rPr lang="en-US" smtClean="0"/>
              <a:pPr/>
              <a:t>5/3/2015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487B5-4A1A-48A3-B6CF-5AF0BBF5D89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ible12.gif"/>
          <p:cNvPicPr>
            <a:picLocks noChangeAspect="1"/>
          </p:cNvPicPr>
          <p:nvPr/>
        </p:nvPicPr>
        <p:blipFill>
          <a:blip r:embed="rId2" cstate="print"/>
          <a:stretch>
            <a:fillRect/>
          </a:stretch>
        </p:blipFill>
        <p:spPr>
          <a:xfrm>
            <a:off x="2819400" y="1295400"/>
            <a:ext cx="3352800" cy="1828800"/>
          </a:xfrm>
          <a:prstGeom prst="rect">
            <a:avLst/>
          </a:prstGeom>
        </p:spPr>
      </p:pic>
      <p:sp>
        <p:nvSpPr>
          <p:cNvPr id="2" name="Title 1"/>
          <p:cNvSpPr>
            <a:spLocks noGrp="1"/>
          </p:cNvSpPr>
          <p:nvPr>
            <p:ph type="title"/>
          </p:nvPr>
        </p:nvSpPr>
        <p:spPr>
          <a:xfrm>
            <a:off x="0" y="152400"/>
            <a:ext cx="9144000" cy="1295400"/>
          </a:xfrm>
        </p:spPr>
        <p:txBody>
          <a:bodyPr>
            <a:noAutofit/>
          </a:bodyPr>
          <a:lstStyle/>
          <a:p>
            <a:r>
              <a:rPr lang="en-US" sz="7200" b="1" dirty="0" smtClean="0"/>
              <a:t>2 Kinds of Discipline</a:t>
            </a:r>
            <a:endParaRPr lang="en-US" sz="7200" b="1" dirty="0"/>
          </a:p>
        </p:txBody>
      </p:sp>
      <p:sp>
        <p:nvSpPr>
          <p:cNvPr id="3" name="Content Placeholder 2"/>
          <p:cNvSpPr>
            <a:spLocks noGrp="1"/>
          </p:cNvSpPr>
          <p:nvPr>
            <p:ph idx="1"/>
          </p:nvPr>
        </p:nvSpPr>
        <p:spPr>
          <a:xfrm>
            <a:off x="0" y="1600200"/>
            <a:ext cx="9144000" cy="4525963"/>
          </a:xfrm>
        </p:spPr>
        <p:txBody>
          <a:bodyPr/>
          <a:lstStyle/>
          <a:p>
            <a:endParaRPr lang="en-US" dirty="0" smtClean="0"/>
          </a:p>
          <a:p>
            <a:pPr>
              <a:buNone/>
            </a:pPr>
            <a:r>
              <a:rPr lang="en-US" dirty="0" smtClean="0"/>
              <a:t>	</a:t>
            </a:r>
          </a:p>
          <a:p>
            <a:pPr algn="ctr">
              <a:buNone/>
            </a:pPr>
            <a:r>
              <a:rPr lang="en-US" sz="6000" dirty="0" smtClean="0"/>
              <a:t>	</a:t>
            </a:r>
          </a:p>
          <a:p>
            <a:pPr algn="ctr">
              <a:buNone/>
            </a:pPr>
            <a:r>
              <a:rPr lang="en-US" sz="6000" b="1" dirty="0" smtClean="0"/>
              <a:t>INSTRUCTIVE DISCIPLINE</a:t>
            </a:r>
          </a:p>
          <a:p>
            <a:pPr>
              <a:buNone/>
            </a:pPr>
            <a:endParaRPr lang="en-US" sz="6000" dirty="0"/>
          </a:p>
        </p:txBody>
      </p:sp>
      <p:sp>
        <p:nvSpPr>
          <p:cNvPr id="5" name="Title 1"/>
          <p:cNvSpPr txBox="1">
            <a:spLocks/>
          </p:cNvSpPr>
          <p:nvPr/>
        </p:nvSpPr>
        <p:spPr>
          <a:xfrm>
            <a:off x="0" y="5943600"/>
            <a:ext cx="6096000" cy="914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mj-lt"/>
                <a:ea typeface="+mj-ea"/>
                <a:cs typeface="+mj-cs"/>
              </a:rPr>
              <a:t>2 Thessalonians 3:6-15</a:t>
            </a:r>
            <a:endParaRPr kumimoji="0" lang="en-US" sz="48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 Overview</a:t>
            </a:r>
            <a:endParaRPr lang="en-US" b="1" dirty="0"/>
          </a:p>
        </p:txBody>
      </p:sp>
      <p:sp>
        <p:nvSpPr>
          <p:cNvPr id="3" name="Content Placeholder 2"/>
          <p:cNvSpPr>
            <a:spLocks noGrp="1"/>
          </p:cNvSpPr>
          <p:nvPr>
            <p:ph idx="1"/>
          </p:nvPr>
        </p:nvSpPr>
        <p:spPr/>
        <p:txBody>
          <a:bodyPr/>
          <a:lstStyle/>
          <a:p>
            <a:r>
              <a:rPr lang="en-US" b="1" dirty="0" smtClean="0"/>
              <a:t>“Withdraw fellowship”, “Excommunicate”, “Separate from”, “Cast off”, Etc.</a:t>
            </a:r>
          </a:p>
          <a:p>
            <a:r>
              <a:rPr lang="en-US" b="1" dirty="0" smtClean="0"/>
              <a:t>Final step of congregational discipline</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 Overview</a:t>
            </a:r>
            <a:endParaRPr lang="en-US" b="1" dirty="0"/>
          </a:p>
        </p:txBody>
      </p:sp>
      <p:sp>
        <p:nvSpPr>
          <p:cNvPr id="3" name="Content Placeholder 2"/>
          <p:cNvSpPr>
            <a:spLocks noGrp="1"/>
          </p:cNvSpPr>
          <p:nvPr>
            <p:ph idx="1"/>
          </p:nvPr>
        </p:nvSpPr>
        <p:spPr/>
        <p:txBody>
          <a:bodyPr/>
          <a:lstStyle/>
          <a:p>
            <a:r>
              <a:rPr lang="en-US" b="1" dirty="0" smtClean="0"/>
              <a:t>“Withdraw fellowship”, “Excommunicate”, “Separate from”, “Cast off”, Etc.</a:t>
            </a:r>
          </a:p>
          <a:p>
            <a:r>
              <a:rPr lang="en-US" b="1" dirty="0" smtClean="0"/>
              <a:t>Final step of congregational discipline</a:t>
            </a:r>
          </a:p>
          <a:p>
            <a:r>
              <a:rPr lang="en-US" b="1" dirty="0" smtClean="0"/>
              <a:t>Commanded by God</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 Overview</a:t>
            </a:r>
            <a:endParaRPr lang="en-US" b="1" dirty="0"/>
          </a:p>
        </p:txBody>
      </p:sp>
      <p:sp>
        <p:nvSpPr>
          <p:cNvPr id="3" name="Content Placeholder 2"/>
          <p:cNvSpPr>
            <a:spLocks noGrp="1"/>
          </p:cNvSpPr>
          <p:nvPr>
            <p:ph idx="1"/>
          </p:nvPr>
        </p:nvSpPr>
        <p:spPr/>
        <p:txBody>
          <a:bodyPr/>
          <a:lstStyle/>
          <a:p>
            <a:r>
              <a:rPr lang="en-US" b="1" dirty="0" smtClean="0"/>
              <a:t>“Withdraw fellowship”, “Excommunicate”, “Separate from”, “Cast off”, Etc.</a:t>
            </a:r>
          </a:p>
          <a:p>
            <a:r>
              <a:rPr lang="en-US" b="1" dirty="0" smtClean="0"/>
              <a:t>Final step of congregational discipline</a:t>
            </a:r>
          </a:p>
          <a:p>
            <a:r>
              <a:rPr lang="en-US" b="1" dirty="0" smtClean="0"/>
              <a:t>Commanded by God</a:t>
            </a:r>
          </a:p>
          <a:p>
            <a:r>
              <a:rPr lang="en-US" b="1" dirty="0" smtClean="0"/>
              <a:t>Attitude of Love</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 Overview</a:t>
            </a:r>
            <a:endParaRPr lang="en-US" b="1" dirty="0"/>
          </a:p>
        </p:txBody>
      </p:sp>
      <p:sp>
        <p:nvSpPr>
          <p:cNvPr id="3" name="Content Placeholder 2"/>
          <p:cNvSpPr>
            <a:spLocks noGrp="1"/>
          </p:cNvSpPr>
          <p:nvPr>
            <p:ph idx="1"/>
          </p:nvPr>
        </p:nvSpPr>
        <p:spPr/>
        <p:txBody>
          <a:bodyPr/>
          <a:lstStyle/>
          <a:p>
            <a:r>
              <a:rPr lang="en-US" b="1" dirty="0" smtClean="0"/>
              <a:t>“Withdraw fellowship”, “Excommunicate”, “Separate from”, “Cast off”, Etc.</a:t>
            </a:r>
          </a:p>
          <a:p>
            <a:r>
              <a:rPr lang="en-US" b="1" dirty="0" smtClean="0"/>
              <a:t>Final step of congregational discipline</a:t>
            </a:r>
          </a:p>
          <a:p>
            <a:r>
              <a:rPr lang="en-US" b="1" dirty="0" smtClean="0"/>
              <a:t>Commanded by God</a:t>
            </a:r>
          </a:p>
          <a:p>
            <a:r>
              <a:rPr lang="en-US" b="1" dirty="0" smtClean="0"/>
              <a:t>Attitude of Love</a:t>
            </a:r>
          </a:p>
          <a:p>
            <a:r>
              <a:rPr lang="en-US" b="1" dirty="0" smtClean="0"/>
              <a:t>One purpose is to save a soul from Hell</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 Overview</a:t>
            </a:r>
            <a:endParaRPr lang="en-US" b="1" dirty="0"/>
          </a:p>
        </p:txBody>
      </p:sp>
      <p:sp>
        <p:nvSpPr>
          <p:cNvPr id="3" name="Content Placeholder 2"/>
          <p:cNvSpPr>
            <a:spLocks noGrp="1"/>
          </p:cNvSpPr>
          <p:nvPr>
            <p:ph idx="1"/>
          </p:nvPr>
        </p:nvSpPr>
        <p:spPr>
          <a:xfrm>
            <a:off x="457200" y="1600200"/>
            <a:ext cx="8229600" cy="5257800"/>
          </a:xfrm>
        </p:spPr>
        <p:txBody>
          <a:bodyPr/>
          <a:lstStyle/>
          <a:p>
            <a:r>
              <a:rPr lang="en-US" b="1" dirty="0" smtClean="0"/>
              <a:t>“Withdraw fellowship”, “Excommunicate”, “Separate from”, “Cast off”, Etc.</a:t>
            </a:r>
          </a:p>
          <a:p>
            <a:r>
              <a:rPr lang="en-US" b="1" dirty="0" smtClean="0"/>
              <a:t>Final step of congregational discipline</a:t>
            </a:r>
          </a:p>
          <a:p>
            <a:r>
              <a:rPr lang="en-US" b="1" dirty="0" smtClean="0"/>
              <a:t>Commanded by God</a:t>
            </a:r>
          </a:p>
          <a:p>
            <a:r>
              <a:rPr lang="en-US" b="1" dirty="0" smtClean="0"/>
              <a:t>Attitude of Love</a:t>
            </a:r>
          </a:p>
          <a:p>
            <a:r>
              <a:rPr lang="en-US" b="1" dirty="0" smtClean="0"/>
              <a:t>One purpose is to save a soul from Hell</a:t>
            </a:r>
          </a:p>
          <a:p>
            <a:r>
              <a:rPr lang="en-US" b="1" dirty="0" smtClean="0"/>
              <a:t>Responsibility of the brethren</a:t>
            </a:r>
          </a:p>
          <a:p>
            <a:pPr lvl="1"/>
            <a:r>
              <a:rPr lang="en-US" b="1" dirty="0" smtClean="0"/>
              <a:t>Individually</a:t>
            </a:r>
          </a:p>
          <a:p>
            <a:pPr lvl="1"/>
            <a:r>
              <a:rPr lang="en-US" b="1" dirty="0" smtClean="0"/>
              <a:t>Collectively </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Scriptures</a:t>
            </a:r>
            <a:endParaRPr lang="en-US" b="1" dirty="0"/>
          </a:p>
        </p:txBody>
      </p:sp>
      <p:sp>
        <p:nvSpPr>
          <p:cNvPr id="3" name="Content Placeholder 2"/>
          <p:cNvSpPr>
            <a:spLocks noGrp="1"/>
          </p:cNvSpPr>
          <p:nvPr>
            <p:ph idx="1"/>
          </p:nvPr>
        </p:nvSpPr>
        <p:spPr/>
        <p:txBody>
          <a:bodyPr/>
          <a:lstStyle/>
          <a:p>
            <a:r>
              <a:rPr lang="en-US" b="1" dirty="0" smtClean="0"/>
              <a:t>“Withdraw fellowship”, “Excommunicate”, “Separate from”, “Cast off”, Etc.</a:t>
            </a:r>
          </a:p>
          <a:p>
            <a:pPr lvl="1"/>
            <a:r>
              <a:rPr lang="en-US" b="1" dirty="0" smtClean="0"/>
              <a:t>2 Thessalonians 3:6-15</a:t>
            </a:r>
          </a:p>
          <a:p>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Scriptures</a:t>
            </a:r>
            <a:endParaRPr lang="en-US" b="1" dirty="0"/>
          </a:p>
        </p:txBody>
      </p:sp>
      <p:sp>
        <p:nvSpPr>
          <p:cNvPr id="3" name="Content Placeholder 2"/>
          <p:cNvSpPr>
            <a:spLocks noGrp="1"/>
          </p:cNvSpPr>
          <p:nvPr>
            <p:ph idx="1"/>
          </p:nvPr>
        </p:nvSpPr>
        <p:spPr/>
        <p:txBody>
          <a:bodyPr/>
          <a:lstStyle/>
          <a:p>
            <a:r>
              <a:rPr lang="en-US" b="1" dirty="0" smtClean="0"/>
              <a:t>“Withdraw fellowship”, “Excommunicate”, “Separate from”, “Cast off”, Etc.</a:t>
            </a:r>
          </a:p>
          <a:p>
            <a:pPr lvl="1"/>
            <a:r>
              <a:rPr lang="en-US" b="1" dirty="0" smtClean="0"/>
              <a:t>2 Thessalonians 3:6-15</a:t>
            </a:r>
          </a:p>
          <a:p>
            <a:pPr lvl="1"/>
            <a:r>
              <a:rPr lang="en-US" b="1" dirty="0" smtClean="0"/>
              <a:t>1 Corinthians 5:4-13</a:t>
            </a:r>
          </a:p>
          <a:p>
            <a:pPr lvl="1"/>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Scriptures</a:t>
            </a:r>
            <a:endParaRPr lang="en-US" b="1" dirty="0"/>
          </a:p>
        </p:txBody>
      </p:sp>
      <p:sp>
        <p:nvSpPr>
          <p:cNvPr id="3" name="Content Placeholder 2"/>
          <p:cNvSpPr>
            <a:spLocks noGrp="1"/>
          </p:cNvSpPr>
          <p:nvPr>
            <p:ph idx="1"/>
          </p:nvPr>
        </p:nvSpPr>
        <p:spPr/>
        <p:txBody>
          <a:bodyPr/>
          <a:lstStyle/>
          <a:p>
            <a:r>
              <a:rPr lang="en-US" b="1" dirty="0" smtClean="0"/>
              <a:t>“Withdraw fellowship”, “Excommunicate”, “Separate from”, “Cast off”, Etc.</a:t>
            </a:r>
          </a:p>
          <a:p>
            <a:pPr lvl="1"/>
            <a:r>
              <a:rPr lang="en-US" b="1" dirty="0" smtClean="0"/>
              <a:t>2 Thessalonians 3:6-15</a:t>
            </a:r>
          </a:p>
          <a:p>
            <a:pPr lvl="1"/>
            <a:r>
              <a:rPr lang="en-US" b="1" dirty="0" smtClean="0"/>
              <a:t>1 Corinthians 5:4-13</a:t>
            </a:r>
          </a:p>
          <a:p>
            <a:pPr lvl="1"/>
            <a:r>
              <a:rPr lang="en-US" b="1" dirty="0" smtClean="0"/>
              <a:t>Matthew 18:15-17</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Scriptures</a:t>
            </a:r>
            <a:endParaRPr lang="en-US" b="1" dirty="0"/>
          </a:p>
        </p:txBody>
      </p:sp>
      <p:sp>
        <p:nvSpPr>
          <p:cNvPr id="3" name="Content Placeholder 2"/>
          <p:cNvSpPr>
            <a:spLocks noGrp="1"/>
          </p:cNvSpPr>
          <p:nvPr>
            <p:ph idx="1"/>
          </p:nvPr>
        </p:nvSpPr>
        <p:spPr/>
        <p:txBody>
          <a:bodyPr/>
          <a:lstStyle/>
          <a:p>
            <a:r>
              <a:rPr lang="en-US" b="1" dirty="0" smtClean="0"/>
              <a:t>“Withdraw fellowship”, “Excommunicate”, “Separate from”, “Cast off”, Etc.</a:t>
            </a:r>
          </a:p>
          <a:p>
            <a:pPr lvl="1"/>
            <a:r>
              <a:rPr lang="en-US" b="1" dirty="0" smtClean="0"/>
              <a:t>2 Thessalonians 3:6-15</a:t>
            </a:r>
          </a:p>
          <a:p>
            <a:pPr lvl="1"/>
            <a:r>
              <a:rPr lang="en-US" b="1" dirty="0" smtClean="0"/>
              <a:t>1 Corinthians 5:4-13</a:t>
            </a:r>
          </a:p>
          <a:p>
            <a:pPr lvl="1"/>
            <a:r>
              <a:rPr lang="en-US" b="1" dirty="0" smtClean="0"/>
              <a:t>Matthew 18:15-17</a:t>
            </a:r>
          </a:p>
          <a:p>
            <a:pPr lvl="1"/>
            <a:r>
              <a:rPr lang="en-US" b="1" dirty="0" smtClean="0"/>
              <a:t>Romans 16:17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 The First Step</a:t>
            </a:r>
            <a:endParaRPr lang="en-US" b="1" dirty="0"/>
          </a:p>
        </p:txBody>
      </p:sp>
      <p:sp>
        <p:nvSpPr>
          <p:cNvPr id="3" name="Content Placeholder 2"/>
          <p:cNvSpPr>
            <a:spLocks noGrp="1"/>
          </p:cNvSpPr>
          <p:nvPr>
            <p:ph idx="1"/>
          </p:nvPr>
        </p:nvSpPr>
        <p:spPr/>
        <p:txBody>
          <a:bodyPr/>
          <a:lstStyle/>
          <a:p>
            <a:r>
              <a:rPr lang="en-US" b="1" dirty="0" smtClean="0"/>
              <a:t>Final step of congregational discipline</a:t>
            </a:r>
          </a:p>
          <a:p>
            <a:pPr lvl="1"/>
            <a:r>
              <a:rPr lang="en-US" b="1" dirty="0" smtClean="0"/>
              <a:t>Matthew 18:15-17</a:t>
            </a:r>
          </a:p>
          <a:p>
            <a:pPr lvl="2"/>
            <a:r>
              <a:rPr lang="en-US" b="1" dirty="0" smtClean="0"/>
              <a:t>Private</a:t>
            </a:r>
          </a:p>
          <a:p>
            <a:pPr lvl="2"/>
            <a:r>
              <a:rPr lang="en-US" b="1" dirty="0" smtClean="0"/>
              <a:t>Public</a:t>
            </a:r>
          </a:p>
          <a:p>
            <a:pPr lvl="2"/>
            <a:r>
              <a:rPr lang="en-US" b="1" dirty="0" smtClean="0"/>
              <a:t>Congregational</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ible12.gif"/>
          <p:cNvPicPr>
            <a:picLocks noChangeAspect="1"/>
          </p:cNvPicPr>
          <p:nvPr/>
        </p:nvPicPr>
        <p:blipFill>
          <a:blip r:embed="rId2" cstate="print"/>
          <a:stretch>
            <a:fillRect/>
          </a:stretch>
        </p:blipFill>
        <p:spPr>
          <a:xfrm>
            <a:off x="2819400" y="1295400"/>
            <a:ext cx="3352800" cy="1828800"/>
          </a:xfrm>
          <a:prstGeom prst="rect">
            <a:avLst/>
          </a:prstGeom>
        </p:spPr>
      </p:pic>
      <p:sp>
        <p:nvSpPr>
          <p:cNvPr id="2" name="Title 1"/>
          <p:cNvSpPr>
            <a:spLocks noGrp="1"/>
          </p:cNvSpPr>
          <p:nvPr>
            <p:ph type="title"/>
          </p:nvPr>
        </p:nvSpPr>
        <p:spPr>
          <a:xfrm>
            <a:off x="0" y="152400"/>
            <a:ext cx="9144000" cy="1295400"/>
          </a:xfrm>
        </p:spPr>
        <p:txBody>
          <a:bodyPr>
            <a:noAutofit/>
          </a:bodyPr>
          <a:lstStyle/>
          <a:p>
            <a:r>
              <a:rPr lang="en-US" sz="7200" b="1" dirty="0" smtClean="0"/>
              <a:t>2 Kinds of Discipline</a:t>
            </a:r>
            <a:endParaRPr lang="en-US" sz="7200" b="1" dirty="0"/>
          </a:p>
        </p:txBody>
      </p:sp>
      <p:sp>
        <p:nvSpPr>
          <p:cNvPr id="3" name="Content Placeholder 2"/>
          <p:cNvSpPr>
            <a:spLocks noGrp="1"/>
          </p:cNvSpPr>
          <p:nvPr>
            <p:ph idx="1"/>
          </p:nvPr>
        </p:nvSpPr>
        <p:spPr>
          <a:xfrm>
            <a:off x="0" y="1981200"/>
            <a:ext cx="9144000" cy="4144963"/>
          </a:xfrm>
        </p:spPr>
        <p:txBody>
          <a:bodyPr/>
          <a:lstStyle/>
          <a:p>
            <a:endParaRPr lang="en-US" dirty="0" smtClean="0"/>
          </a:p>
          <a:p>
            <a:pPr>
              <a:buNone/>
            </a:pPr>
            <a:r>
              <a:rPr lang="en-US" dirty="0" smtClean="0"/>
              <a:t>	</a:t>
            </a:r>
          </a:p>
          <a:p>
            <a:pPr algn="ctr">
              <a:buNone/>
            </a:pPr>
            <a:r>
              <a:rPr lang="en-US" sz="6000" dirty="0" smtClean="0"/>
              <a:t>	</a:t>
            </a:r>
            <a:r>
              <a:rPr lang="en-US" sz="6000" b="1" dirty="0" smtClean="0"/>
              <a:t>INSTRUCTIVE DISCIPLINE</a:t>
            </a:r>
          </a:p>
          <a:p>
            <a:pPr>
              <a:buNone/>
            </a:pPr>
            <a:endParaRPr lang="en-US" sz="6000" dirty="0"/>
          </a:p>
        </p:txBody>
      </p:sp>
      <p:sp>
        <p:nvSpPr>
          <p:cNvPr id="6" name="Rectangle 5"/>
          <p:cNvSpPr/>
          <p:nvPr/>
        </p:nvSpPr>
        <p:spPr>
          <a:xfrm>
            <a:off x="0" y="4648200"/>
            <a:ext cx="9144000" cy="2209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t>CORRECTIVE DISCIPLINE</a:t>
            </a:r>
            <a:endParaRPr lang="en-US" sz="6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 The First Step</a:t>
            </a:r>
            <a:endParaRPr lang="en-US" b="1" dirty="0"/>
          </a:p>
        </p:txBody>
      </p:sp>
      <p:sp>
        <p:nvSpPr>
          <p:cNvPr id="3" name="Content Placeholder 2"/>
          <p:cNvSpPr>
            <a:spLocks noGrp="1"/>
          </p:cNvSpPr>
          <p:nvPr>
            <p:ph idx="1"/>
          </p:nvPr>
        </p:nvSpPr>
        <p:spPr/>
        <p:txBody>
          <a:bodyPr/>
          <a:lstStyle/>
          <a:p>
            <a:r>
              <a:rPr lang="en-US" b="1" dirty="0" smtClean="0"/>
              <a:t>Final step of congregational discipline</a:t>
            </a:r>
          </a:p>
          <a:p>
            <a:pPr lvl="1"/>
            <a:r>
              <a:rPr lang="en-US" b="1" dirty="0" smtClean="0"/>
              <a:t>Matthew 18:15-17</a:t>
            </a:r>
          </a:p>
          <a:p>
            <a:pPr lvl="2"/>
            <a:r>
              <a:rPr lang="en-US" b="1" dirty="0" smtClean="0"/>
              <a:t>Private</a:t>
            </a:r>
          </a:p>
          <a:p>
            <a:pPr lvl="2"/>
            <a:r>
              <a:rPr lang="en-US" b="1" dirty="0" smtClean="0"/>
              <a:t>Public</a:t>
            </a:r>
          </a:p>
          <a:p>
            <a:pPr lvl="2"/>
            <a:r>
              <a:rPr lang="en-US" b="1" dirty="0" smtClean="0"/>
              <a:t>Congregational</a:t>
            </a:r>
          </a:p>
          <a:p>
            <a:pPr lvl="1"/>
            <a:r>
              <a:rPr lang="en-US" b="1" dirty="0" smtClean="0"/>
              <a:t>Romans 16:17 “…keep an eye on…”</a:t>
            </a:r>
          </a:p>
          <a:p>
            <a:pPr lvl="1"/>
            <a:endParaRPr lang="en-US"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 The First Step</a:t>
            </a:r>
            <a:endParaRPr lang="en-US" b="1" dirty="0"/>
          </a:p>
        </p:txBody>
      </p:sp>
      <p:sp>
        <p:nvSpPr>
          <p:cNvPr id="3" name="Content Placeholder 2"/>
          <p:cNvSpPr>
            <a:spLocks noGrp="1"/>
          </p:cNvSpPr>
          <p:nvPr>
            <p:ph idx="1"/>
          </p:nvPr>
        </p:nvSpPr>
        <p:spPr/>
        <p:txBody>
          <a:bodyPr/>
          <a:lstStyle/>
          <a:p>
            <a:r>
              <a:rPr lang="en-US" b="1" dirty="0" smtClean="0"/>
              <a:t>Final step of congregational discipline</a:t>
            </a:r>
          </a:p>
          <a:p>
            <a:pPr lvl="1"/>
            <a:r>
              <a:rPr lang="en-US" b="1" dirty="0" smtClean="0"/>
              <a:t>Matthew 18:15-17</a:t>
            </a:r>
          </a:p>
          <a:p>
            <a:pPr lvl="2"/>
            <a:r>
              <a:rPr lang="en-US" b="1" dirty="0" smtClean="0"/>
              <a:t>Private</a:t>
            </a:r>
          </a:p>
          <a:p>
            <a:pPr lvl="2"/>
            <a:r>
              <a:rPr lang="en-US" b="1" dirty="0" smtClean="0"/>
              <a:t>Public</a:t>
            </a:r>
          </a:p>
          <a:p>
            <a:pPr lvl="2"/>
            <a:r>
              <a:rPr lang="en-US" b="1" dirty="0" smtClean="0"/>
              <a:t>Congregational</a:t>
            </a:r>
          </a:p>
          <a:p>
            <a:pPr lvl="1"/>
            <a:r>
              <a:rPr lang="en-US" b="1" dirty="0" smtClean="0"/>
              <a:t>Romans 16:17 “…keep an eye on…”</a:t>
            </a:r>
          </a:p>
          <a:p>
            <a:pPr lvl="1"/>
            <a:r>
              <a:rPr lang="en-US" b="1" dirty="0" smtClean="0"/>
              <a:t>Titus 3:10 “…after a first and second warning…”</a:t>
            </a:r>
          </a:p>
          <a:p>
            <a:pPr lvl="1"/>
            <a:endParaRPr lang="en-US"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Commanded By God</a:t>
            </a:r>
            <a:endParaRPr lang="en-US" b="1" dirty="0"/>
          </a:p>
        </p:txBody>
      </p:sp>
      <p:sp>
        <p:nvSpPr>
          <p:cNvPr id="3" name="Content Placeholder 2"/>
          <p:cNvSpPr>
            <a:spLocks noGrp="1"/>
          </p:cNvSpPr>
          <p:nvPr>
            <p:ph idx="1"/>
          </p:nvPr>
        </p:nvSpPr>
        <p:spPr/>
        <p:txBody>
          <a:bodyPr/>
          <a:lstStyle/>
          <a:p>
            <a:r>
              <a:rPr lang="en-US" b="1" dirty="0" smtClean="0"/>
              <a:t>1 Corinthians 5:4 “…in the name of our Lord Jesus…”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Commanded By God</a:t>
            </a:r>
            <a:endParaRPr lang="en-US" b="1" dirty="0"/>
          </a:p>
        </p:txBody>
      </p:sp>
      <p:sp>
        <p:nvSpPr>
          <p:cNvPr id="3" name="Content Placeholder 2"/>
          <p:cNvSpPr>
            <a:spLocks noGrp="1"/>
          </p:cNvSpPr>
          <p:nvPr>
            <p:ph idx="1"/>
          </p:nvPr>
        </p:nvSpPr>
        <p:spPr/>
        <p:txBody>
          <a:bodyPr/>
          <a:lstStyle/>
          <a:p>
            <a:r>
              <a:rPr lang="en-US" b="1" dirty="0" smtClean="0"/>
              <a:t>1 Corinthians 5:4 “…in the name of our Lord Jesus…”</a:t>
            </a:r>
          </a:p>
          <a:p>
            <a:r>
              <a:rPr lang="en-US" b="1" dirty="0" smtClean="0"/>
              <a:t>2 Thessalonians 3:6 </a:t>
            </a:r>
          </a:p>
          <a:p>
            <a:pPr lvl="1">
              <a:buNone/>
            </a:pPr>
            <a:r>
              <a:rPr lang="en-US" b="1" dirty="0" smtClean="0"/>
              <a:t>	“Now we command you, brethren, in the name of our Lord Jesus Christ, that you keep away from every brother who leads an unruly life and not according to the tradition which you received from us.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Commanded By God</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1 Corinthians 5:4 “…in the name of our Lord Jesus…”</a:t>
            </a:r>
          </a:p>
          <a:p>
            <a:r>
              <a:rPr lang="en-US" b="1" dirty="0" smtClean="0"/>
              <a:t>2 Thessalonians 3:6 </a:t>
            </a:r>
          </a:p>
          <a:p>
            <a:pPr lvl="1">
              <a:buNone/>
            </a:pPr>
            <a:r>
              <a:rPr lang="en-US" b="1" dirty="0" smtClean="0"/>
              <a:t>	“Now we command you, brethren, in the name of our Lord Jesus Christ, that you keep away from every brother who leads an unruly life and not according to the tradition which you received from us. </a:t>
            </a:r>
          </a:p>
          <a:p>
            <a:r>
              <a:rPr lang="en-US" b="1" dirty="0" smtClean="0"/>
              <a:t>Revelation 2:2 (Ephesians); 14-16 (Pergamum)</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Attitude of Love</a:t>
            </a:r>
          </a:p>
        </p:txBody>
      </p:sp>
      <p:sp>
        <p:nvSpPr>
          <p:cNvPr id="3" name="Content Placeholder 2"/>
          <p:cNvSpPr>
            <a:spLocks noGrp="1"/>
          </p:cNvSpPr>
          <p:nvPr>
            <p:ph idx="1"/>
          </p:nvPr>
        </p:nvSpPr>
        <p:spPr/>
        <p:txBody>
          <a:bodyPr>
            <a:normAutofit/>
          </a:bodyPr>
          <a:lstStyle/>
          <a:p>
            <a:r>
              <a:rPr lang="en-US" b="1" dirty="0" smtClean="0"/>
              <a:t>2 Thessalonians 3:14-15</a:t>
            </a:r>
          </a:p>
          <a:p>
            <a:pPr lvl="1">
              <a:buNone/>
            </a:pPr>
            <a:r>
              <a:rPr lang="en-US" b="1" baseline="30000" dirty="0" smtClean="0"/>
              <a:t>14</a:t>
            </a:r>
            <a:r>
              <a:rPr lang="en-US" b="1" dirty="0" smtClean="0"/>
              <a:t>If anyone does not obey our instruction in this letter, take special note of that person and do not associate with him, so that he will be put to shame. </a:t>
            </a:r>
          </a:p>
          <a:p>
            <a:pPr lvl="1">
              <a:buNone/>
            </a:pPr>
            <a:r>
              <a:rPr lang="en-US" b="1" baseline="30000" dirty="0" smtClean="0"/>
              <a:t>15</a:t>
            </a:r>
            <a:r>
              <a:rPr lang="en-US" b="1" dirty="0" smtClean="0"/>
              <a:t>Yet do not regard him as an enemy, but admonish him as a brother. </a:t>
            </a:r>
          </a:p>
          <a:p>
            <a:pPr lvl="2"/>
            <a:endParaRPr lang="en-US"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Reasons</a:t>
            </a:r>
            <a:endParaRPr lang="en-US" b="1" dirty="0"/>
          </a:p>
        </p:txBody>
      </p:sp>
      <p:sp>
        <p:nvSpPr>
          <p:cNvPr id="3" name="Content Placeholder 2"/>
          <p:cNvSpPr>
            <a:spLocks noGrp="1"/>
          </p:cNvSpPr>
          <p:nvPr>
            <p:ph idx="1"/>
          </p:nvPr>
        </p:nvSpPr>
        <p:spPr/>
        <p:txBody>
          <a:bodyPr>
            <a:normAutofit/>
          </a:bodyPr>
          <a:lstStyle/>
          <a:p>
            <a:r>
              <a:rPr lang="en-US" b="1" dirty="0" smtClean="0"/>
              <a:t>To obey God</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Reasons</a:t>
            </a:r>
            <a:endParaRPr lang="en-US" b="1" dirty="0"/>
          </a:p>
        </p:txBody>
      </p:sp>
      <p:sp>
        <p:nvSpPr>
          <p:cNvPr id="3" name="Content Placeholder 2"/>
          <p:cNvSpPr>
            <a:spLocks noGrp="1"/>
          </p:cNvSpPr>
          <p:nvPr>
            <p:ph idx="1"/>
          </p:nvPr>
        </p:nvSpPr>
        <p:spPr/>
        <p:txBody>
          <a:bodyPr>
            <a:normAutofit/>
          </a:bodyPr>
          <a:lstStyle/>
          <a:p>
            <a:r>
              <a:rPr lang="en-US" b="1" dirty="0" smtClean="0"/>
              <a:t>To obey God</a:t>
            </a:r>
          </a:p>
          <a:p>
            <a:r>
              <a:rPr lang="en-US" b="1" dirty="0" smtClean="0"/>
              <a:t>To save a soul from Hell</a:t>
            </a:r>
          </a:p>
          <a:p>
            <a:pPr lvl="1"/>
            <a:r>
              <a:rPr lang="en-US" b="1" dirty="0" smtClean="0"/>
              <a:t>1 Corinthians 5:5</a:t>
            </a:r>
          </a:p>
          <a:p>
            <a:pPr lvl="2"/>
            <a:r>
              <a:rPr lang="en-US" b="1" dirty="0" smtClean="0"/>
              <a:t>I have decided to deliver such a one to Satan for the destruction of his flesh, so that his spirit may be saved in the day of the Lord Jesus. </a:t>
            </a:r>
          </a:p>
          <a:p>
            <a:pPr lvl="2"/>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8229600" cy="6278562"/>
          </a:xfrm>
        </p:spPr>
        <p:txBody>
          <a:bodyPr>
            <a:normAutofit/>
          </a:bodyPr>
          <a:lstStyle/>
          <a:p>
            <a:r>
              <a:rPr lang="en-US" sz="9600" b="1" u="sng" dirty="0" smtClean="0">
                <a:solidFill>
                  <a:schemeClr val="bg1"/>
                </a:solidFill>
              </a:rPr>
              <a:t>JUDGMENT DAY</a:t>
            </a:r>
            <a:endParaRPr lang="en-US" sz="9600" b="1" u="sng"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8229600" cy="6278562"/>
          </a:xfrm>
        </p:spPr>
        <p:txBody>
          <a:bodyPr>
            <a:normAutofit/>
          </a:bodyPr>
          <a:lstStyle/>
          <a:p>
            <a:r>
              <a:rPr lang="en-US" sz="9600" b="1" u="sng" dirty="0" smtClean="0">
                <a:solidFill>
                  <a:schemeClr val="bg1"/>
                </a:solidFill>
              </a:rPr>
              <a:t>JUDGMENT DAY</a:t>
            </a:r>
            <a:endParaRPr lang="en-US" sz="9600" b="1" u="sng" dirty="0">
              <a:solidFill>
                <a:schemeClr val="bg1"/>
              </a:solidFill>
            </a:endParaRPr>
          </a:p>
        </p:txBody>
      </p:sp>
      <p:sp>
        <p:nvSpPr>
          <p:cNvPr id="6" name="Rectangle 5"/>
          <p:cNvSpPr/>
          <p:nvPr/>
        </p:nvSpPr>
        <p:spPr>
          <a:xfrm>
            <a:off x="609600" y="609600"/>
            <a:ext cx="7924800" cy="5638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smtClean="0">
                <a:solidFill>
                  <a:schemeClr val="tx1"/>
                </a:solidFill>
              </a:rPr>
              <a:t>God</a:t>
            </a:r>
            <a:r>
              <a:rPr lang="en-US" sz="8800" b="1" dirty="0" smtClean="0">
                <a:solidFill>
                  <a:schemeClr val="tx1"/>
                </a:solidFill>
              </a:rPr>
              <a:t> </a:t>
            </a:r>
          </a:p>
          <a:p>
            <a:pPr algn="ctr"/>
            <a:r>
              <a:rPr lang="en-US" sz="8800" dirty="0" smtClean="0">
                <a:solidFill>
                  <a:schemeClr val="tx1"/>
                </a:solidFill>
              </a:rPr>
              <a:t>JUDGING US</a:t>
            </a:r>
            <a:endParaRPr lang="en-US" sz="8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Instructive</a:t>
            </a:r>
            <a:r>
              <a:rPr lang="en-US" b="1" dirty="0" smtClean="0"/>
              <a:t> Discipline</a:t>
            </a:r>
            <a:endParaRPr lang="en-US" b="1" dirty="0"/>
          </a:p>
        </p:txBody>
      </p:sp>
      <p:sp>
        <p:nvSpPr>
          <p:cNvPr id="3" name="Content Placeholder 2"/>
          <p:cNvSpPr>
            <a:spLocks noGrp="1"/>
          </p:cNvSpPr>
          <p:nvPr>
            <p:ph idx="1"/>
          </p:nvPr>
        </p:nvSpPr>
        <p:spPr/>
        <p:txBody>
          <a:bodyPr/>
          <a:lstStyle/>
          <a:p>
            <a:r>
              <a:rPr lang="en-US" b="1" dirty="0" smtClean="0"/>
              <a:t>“Positive” teaching</a:t>
            </a:r>
          </a:p>
          <a:p>
            <a:r>
              <a:rPr lang="en-US" b="1" dirty="0" smtClean="0"/>
              <a:t>We are to build each other up in the faith and thereby build up the body of Christ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8229600" cy="6278562"/>
          </a:xfrm>
        </p:spPr>
        <p:txBody>
          <a:bodyPr>
            <a:normAutofit/>
          </a:bodyPr>
          <a:lstStyle/>
          <a:p>
            <a:r>
              <a:rPr lang="en-US" sz="9600" b="1" u="sng" dirty="0" smtClean="0">
                <a:solidFill>
                  <a:schemeClr val="bg1"/>
                </a:solidFill>
              </a:rPr>
              <a:t>JUDGMENT DAY</a:t>
            </a:r>
            <a:endParaRPr lang="en-US" sz="9600" b="1" u="sng" dirty="0">
              <a:solidFill>
                <a:schemeClr val="bg1"/>
              </a:solidFill>
            </a:endParaRPr>
          </a:p>
        </p:txBody>
      </p:sp>
      <p:sp>
        <p:nvSpPr>
          <p:cNvPr id="6" name="Rectangle 5"/>
          <p:cNvSpPr/>
          <p:nvPr/>
        </p:nvSpPr>
        <p:spPr>
          <a:xfrm>
            <a:off x="609600" y="609600"/>
            <a:ext cx="7924800" cy="5638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smtClean="0">
                <a:solidFill>
                  <a:schemeClr val="tx1"/>
                </a:solidFill>
              </a:rPr>
              <a:t>God </a:t>
            </a:r>
          </a:p>
          <a:p>
            <a:pPr algn="ctr"/>
            <a:r>
              <a:rPr lang="en-US" sz="8800" dirty="0" smtClean="0">
                <a:solidFill>
                  <a:schemeClr val="tx1"/>
                </a:solidFill>
              </a:rPr>
              <a:t>JUDGING US</a:t>
            </a:r>
            <a:endParaRPr lang="en-US" sz="8800" dirty="0">
              <a:solidFill>
                <a:schemeClr val="tx1"/>
              </a:solidFill>
            </a:endParaRPr>
          </a:p>
        </p:txBody>
      </p:sp>
      <p:sp>
        <p:nvSpPr>
          <p:cNvPr id="7" name="Rectangle 6"/>
          <p:cNvSpPr/>
          <p:nvPr/>
        </p:nvSpPr>
        <p:spPr>
          <a:xfrm>
            <a:off x="1295400" y="1219200"/>
            <a:ext cx="6629400" cy="4343400"/>
          </a:xfrm>
          <a:prstGeom prst="rect">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6600" b="1" dirty="0" smtClean="0"/>
              <a:t>CHURCH DISCIPLINE</a:t>
            </a:r>
            <a:endParaRPr lang="en-US" sz="66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8229600" cy="6278562"/>
          </a:xfrm>
        </p:spPr>
        <p:txBody>
          <a:bodyPr>
            <a:normAutofit/>
          </a:bodyPr>
          <a:lstStyle/>
          <a:p>
            <a:r>
              <a:rPr lang="en-US" sz="9600" b="1" u="sng" dirty="0" smtClean="0">
                <a:solidFill>
                  <a:schemeClr val="bg1"/>
                </a:solidFill>
              </a:rPr>
              <a:t>JUDGMENT DAY</a:t>
            </a:r>
            <a:endParaRPr lang="en-US" sz="9600" b="1" u="sng" dirty="0">
              <a:solidFill>
                <a:schemeClr val="bg1"/>
              </a:solidFill>
            </a:endParaRPr>
          </a:p>
        </p:txBody>
      </p:sp>
      <p:sp>
        <p:nvSpPr>
          <p:cNvPr id="6" name="Rectangle 5"/>
          <p:cNvSpPr/>
          <p:nvPr/>
        </p:nvSpPr>
        <p:spPr>
          <a:xfrm>
            <a:off x="609600" y="609600"/>
            <a:ext cx="7924800" cy="5638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smtClean="0">
                <a:solidFill>
                  <a:schemeClr val="tx1"/>
                </a:solidFill>
              </a:rPr>
              <a:t>God </a:t>
            </a:r>
          </a:p>
          <a:p>
            <a:pPr algn="ctr"/>
            <a:r>
              <a:rPr lang="en-US" sz="8800" dirty="0" smtClean="0">
                <a:solidFill>
                  <a:schemeClr val="tx1"/>
                </a:solidFill>
              </a:rPr>
              <a:t>JUDGING US</a:t>
            </a:r>
            <a:endParaRPr lang="en-US" sz="8800" dirty="0">
              <a:solidFill>
                <a:schemeClr val="tx1"/>
              </a:solidFill>
            </a:endParaRPr>
          </a:p>
        </p:txBody>
      </p:sp>
      <p:sp>
        <p:nvSpPr>
          <p:cNvPr id="7" name="Rectangle 6"/>
          <p:cNvSpPr/>
          <p:nvPr/>
        </p:nvSpPr>
        <p:spPr>
          <a:xfrm>
            <a:off x="1295400" y="1219200"/>
            <a:ext cx="6629400" cy="4343400"/>
          </a:xfrm>
          <a:prstGeom prst="rect">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6600" b="1" dirty="0" smtClean="0"/>
              <a:t>CHURCH DISCIPLINE</a:t>
            </a:r>
            <a:endParaRPr lang="en-US" sz="6600" b="1" dirty="0"/>
          </a:p>
        </p:txBody>
      </p:sp>
      <p:sp>
        <p:nvSpPr>
          <p:cNvPr id="8" name="Rectangle 7"/>
          <p:cNvSpPr/>
          <p:nvPr/>
        </p:nvSpPr>
        <p:spPr>
          <a:xfrm>
            <a:off x="1981200" y="1905000"/>
            <a:ext cx="5334000" cy="304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tx1"/>
                </a:solidFill>
              </a:rPr>
              <a:t>EXAMINE OURSELVES</a:t>
            </a:r>
            <a:endParaRPr lang="en-US" sz="6600" b="1"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8229600" cy="6278562"/>
          </a:xfrm>
        </p:spPr>
        <p:txBody>
          <a:bodyPr>
            <a:normAutofit/>
          </a:bodyPr>
          <a:lstStyle/>
          <a:p>
            <a:r>
              <a:rPr lang="en-US" sz="9600" b="1" u="sng" dirty="0" smtClean="0">
                <a:solidFill>
                  <a:schemeClr val="bg1"/>
                </a:solidFill>
              </a:rPr>
              <a:t>JUDGMENT DAY</a:t>
            </a:r>
            <a:endParaRPr lang="en-US" sz="9600" b="1" u="sng" dirty="0">
              <a:solidFill>
                <a:schemeClr val="bg1"/>
              </a:solidFill>
            </a:endParaRPr>
          </a:p>
        </p:txBody>
      </p:sp>
      <p:sp>
        <p:nvSpPr>
          <p:cNvPr id="6" name="Rectangle 5"/>
          <p:cNvSpPr/>
          <p:nvPr/>
        </p:nvSpPr>
        <p:spPr>
          <a:xfrm>
            <a:off x="609600" y="609600"/>
            <a:ext cx="7924800" cy="5638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smtClean="0">
                <a:solidFill>
                  <a:schemeClr val="tx1"/>
                </a:solidFill>
              </a:rPr>
              <a:t>God </a:t>
            </a:r>
          </a:p>
          <a:p>
            <a:pPr algn="ctr"/>
            <a:r>
              <a:rPr lang="en-US" sz="8800" dirty="0" smtClean="0">
                <a:solidFill>
                  <a:schemeClr val="tx1"/>
                </a:solidFill>
              </a:rPr>
              <a:t>JUDGING US</a:t>
            </a:r>
            <a:endParaRPr lang="en-US" sz="8800" dirty="0">
              <a:solidFill>
                <a:schemeClr val="tx1"/>
              </a:solidFill>
            </a:endParaRPr>
          </a:p>
        </p:txBody>
      </p:sp>
      <p:sp>
        <p:nvSpPr>
          <p:cNvPr id="7" name="Rectangle 6"/>
          <p:cNvSpPr/>
          <p:nvPr/>
        </p:nvSpPr>
        <p:spPr>
          <a:xfrm>
            <a:off x="1295400" y="1219200"/>
            <a:ext cx="6629400" cy="4343400"/>
          </a:xfrm>
          <a:prstGeom prst="rect">
            <a:avLst/>
          </a:prstGeom>
          <a:solidFill>
            <a:schemeClr val="bg1">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6600" b="1" dirty="0" smtClean="0"/>
              <a:t>CHURCH DISCIPLINE</a:t>
            </a:r>
            <a:endParaRPr lang="en-US" sz="66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8229600" cy="6278562"/>
          </a:xfrm>
        </p:spPr>
        <p:txBody>
          <a:bodyPr>
            <a:normAutofit/>
          </a:bodyPr>
          <a:lstStyle/>
          <a:p>
            <a:r>
              <a:rPr lang="en-US" sz="9600" b="1" u="sng" dirty="0" smtClean="0">
                <a:solidFill>
                  <a:schemeClr val="bg1"/>
                </a:solidFill>
              </a:rPr>
              <a:t>JUDGMENT DAY</a:t>
            </a:r>
            <a:endParaRPr lang="en-US" sz="9600" b="1" u="sng" dirty="0">
              <a:solidFill>
                <a:schemeClr val="bg1"/>
              </a:solidFill>
            </a:endParaRPr>
          </a:p>
        </p:txBody>
      </p:sp>
      <p:sp>
        <p:nvSpPr>
          <p:cNvPr id="6" name="Rectangle 5"/>
          <p:cNvSpPr/>
          <p:nvPr/>
        </p:nvSpPr>
        <p:spPr>
          <a:xfrm>
            <a:off x="609600" y="609600"/>
            <a:ext cx="7924800" cy="56388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smtClean="0">
                <a:solidFill>
                  <a:schemeClr val="tx1"/>
                </a:solidFill>
              </a:rPr>
              <a:t>God </a:t>
            </a:r>
          </a:p>
          <a:p>
            <a:pPr algn="ctr"/>
            <a:r>
              <a:rPr lang="en-US" sz="8800" dirty="0" smtClean="0">
                <a:solidFill>
                  <a:schemeClr val="tx1"/>
                </a:solidFill>
              </a:rPr>
              <a:t>JUDGING US</a:t>
            </a:r>
            <a:endParaRPr lang="en-US" sz="8800"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8229600" cy="6278562"/>
          </a:xfrm>
        </p:spPr>
        <p:txBody>
          <a:bodyPr>
            <a:normAutofit/>
          </a:bodyPr>
          <a:lstStyle/>
          <a:p>
            <a:r>
              <a:rPr lang="en-US" sz="9600" b="1" u="sng" dirty="0" smtClean="0">
                <a:solidFill>
                  <a:schemeClr val="bg1"/>
                </a:solidFill>
              </a:rPr>
              <a:t>JUDGMENT DAY</a:t>
            </a:r>
            <a:endParaRPr lang="en-US" sz="9600" b="1" u="sng"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Reasons</a:t>
            </a:r>
            <a:endParaRPr lang="en-US" b="1" dirty="0"/>
          </a:p>
        </p:txBody>
      </p:sp>
      <p:sp>
        <p:nvSpPr>
          <p:cNvPr id="3" name="Content Placeholder 2"/>
          <p:cNvSpPr>
            <a:spLocks noGrp="1"/>
          </p:cNvSpPr>
          <p:nvPr>
            <p:ph idx="1"/>
          </p:nvPr>
        </p:nvSpPr>
        <p:spPr/>
        <p:txBody>
          <a:bodyPr>
            <a:normAutofit/>
          </a:bodyPr>
          <a:lstStyle/>
          <a:p>
            <a:r>
              <a:rPr lang="en-US" b="1" dirty="0" smtClean="0"/>
              <a:t>To obey God</a:t>
            </a:r>
          </a:p>
          <a:p>
            <a:r>
              <a:rPr lang="en-US" b="1" dirty="0" smtClean="0"/>
              <a:t>To save a soul from Hell</a:t>
            </a:r>
          </a:p>
          <a:p>
            <a:pPr lvl="1"/>
            <a:r>
              <a:rPr lang="en-US" b="1" dirty="0" smtClean="0"/>
              <a:t>1 Corinthians 5:5</a:t>
            </a:r>
          </a:p>
          <a:p>
            <a:pPr lvl="2"/>
            <a:r>
              <a:rPr lang="en-US" b="1" dirty="0" smtClean="0"/>
              <a:t>I have decided to deliver such a one to Satan for the destruction of his flesh, so that his spirit may be saved in the day of the Lord Jesus. </a:t>
            </a:r>
          </a:p>
          <a:p>
            <a:r>
              <a:rPr lang="en-US" b="1" dirty="0" smtClean="0"/>
              <a:t>Also, to remove the bad influence (leaven)</a:t>
            </a:r>
          </a:p>
          <a:p>
            <a:pPr lvl="1"/>
            <a:r>
              <a:rPr lang="en-US" b="1" dirty="0" smtClean="0"/>
              <a:t>1 Corinthians 5:6-13, (also notice v 2)</a:t>
            </a:r>
          </a:p>
          <a:p>
            <a:pPr lvl="2"/>
            <a:endParaRPr 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Reasons</a:t>
            </a:r>
            <a:endParaRPr lang="en-US" b="1" dirty="0"/>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t>To obey God</a:t>
            </a:r>
          </a:p>
          <a:p>
            <a:r>
              <a:rPr lang="en-US" b="1" dirty="0" smtClean="0"/>
              <a:t>To save a soul from Hell</a:t>
            </a:r>
          </a:p>
          <a:p>
            <a:pPr lvl="1"/>
            <a:r>
              <a:rPr lang="en-US" b="1" dirty="0" smtClean="0"/>
              <a:t>1 Corinthians 5:5</a:t>
            </a:r>
          </a:p>
          <a:p>
            <a:pPr lvl="2"/>
            <a:r>
              <a:rPr lang="en-US" b="1" dirty="0" smtClean="0"/>
              <a:t>I have decided to deliver such a one to Satan for the destruction of his flesh, so that his spirit may be saved in the day of the Lord Jesus. </a:t>
            </a:r>
          </a:p>
          <a:p>
            <a:r>
              <a:rPr lang="en-US" b="1" dirty="0" smtClean="0"/>
              <a:t>Also, to remove the bad influence (leaven)</a:t>
            </a:r>
          </a:p>
          <a:p>
            <a:pPr lvl="1"/>
            <a:r>
              <a:rPr lang="en-US" b="1" dirty="0" smtClean="0"/>
              <a:t>1 Corinthians 5:6-13, (also notice v 2)</a:t>
            </a:r>
          </a:p>
          <a:p>
            <a:r>
              <a:rPr lang="en-US" b="1" dirty="0" smtClean="0"/>
              <a:t>And, because others are watching (light)</a:t>
            </a:r>
          </a:p>
          <a:p>
            <a:pPr lvl="1"/>
            <a:r>
              <a:rPr lang="en-US" b="1" dirty="0" smtClean="0"/>
              <a:t>Acts 5 – Ananias and Sapphira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1" descr="th2QR8YJ5X.jpg"/>
          <p:cNvPicPr>
            <a:picLocks noChangeAspect="1"/>
          </p:cNvPicPr>
          <p:nvPr/>
        </p:nvPicPr>
        <p:blipFill>
          <a:blip r:embed="rId2" cstate="print"/>
          <a:stretch>
            <a:fillRect/>
          </a:stretch>
        </p:blipFill>
        <p:spPr>
          <a:xfrm>
            <a:off x="4953000" y="3962400"/>
            <a:ext cx="914400" cy="1371600"/>
          </a:xfrm>
          <a:prstGeom prst="rect">
            <a:avLst/>
          </a:prstGeom>
        </p:spPr>
      </p:pic>
      <p:pic>
        <p:nvPicPr>
          <p:cNvPr id="18" name="Content Placeholder 11" descr="th2QR8YJ5X.jpg"/>
          <p:cNvPicPr>
            <a:picLocks noChangeAspect="1"/>
          </p:cNvPicPr>
          <p:nvPr/>
        </p:nvPicPr>
        <p:blipFill>
          <a:blip r:embed="rId2" cstate="print"/>
          <a:stretch>
            <a:fillRect/>
          </a:stretch>
        </p:blipFill>
        <p:spPr>
          <a:xfrm>
            <a:off x="3429000" y="3962400"/>
            <a:ext cx="914400" cy="1371600"/>
          </a:xfrm>
          <a:prstGeom prst="rect">
            <a:avLst/>
          </a:prstGeom>
        </p:spPr>
      </p:pic>
      <p:sp>
        <p:nvSpPr>
          <p:cNvPr id="2" name="Title 1"/>
          <p:cNvSpPr>
            <a:spLocks noGrp="1"/>
          </p:cNvSpPr>
          <p:nvPr>
            <p:ph type="title"/>
          </p:nvPr>
        </p:nvSpPr>
        <p:spPr/>
        <p:txBody>
          <a:bodyPr/>
          <a:lstStyle/>
          <a:p>
            <a:r>
              <a:rPr lang="en-US" b="1" dirty="0" smtClean="0"/>
              <a:t>4 Reasons</a:t>
            </a:r>
            <a:endParaRPr lang="en-US" dirty="0"/>
          </a:p>
        </p:txBody>
      </p:sp>
      <p:pic>
        <p:nvPicPr>
          <p:cNvPr id="12" name="Content Placeholder 11" descr="th2QR8YJ5X.jpg"/>
          <p:cNvPicPr>
            <a:picLocks noGrp="1" noChangeAspect="1"/>
          </p:cNvPicPr>
          <p:nvPr>
            <p:ph idx="1"/>
          </p:nvPr>
        </p:nvPicPr>
        <p:blipFill>
          <a:blip r:embed="rId2" cstate="print"/>
          <a:stretch>
            <a:fillRect/>
          </a:stretch>
        </p:blipFill>
        <p:spPr>
          <a:xfrm>
            <a:off x="7924800" y="4191000"/>
            <a:ext cx="914400" cy="1371600"/>
          </a:xfrm>
        </p:spPr>
      </p:pic>
      <p:cxnSp>
        <p:nvCxnSpPr>
          <p:cNvPr id="5" name="Straight Connector 4"/>
          <p:cNvCxnSpPr/>
          <p:nvPr/>
        </p:nvCxnSpPr>
        <p:spPr>
          <a:xfrm>
            <a:off x="5562600" y="3429000"/>
            <a:ext cx="0" cy="1752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505200" y="3429000"/>
            <a:ext cx="0" cy="1752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19600" y="2209800"/>
            <a:ext cx="1295400" cy="1295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352800" y="2209800"/>
            <a:ext cx="1066800" cy="1295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Content Placeholder 11" descr="th2QR8YJ5X.jpg"/>
          <p:cNvPicPr>
            <a:picLocks noChangeAspect="1"/>
          </p:cNvPicPr>
          <p:nvPr/>
        </p:nvPicPr>
        <p:blipFill>
          <a:blip r:embed="rId2" cstate="print"/>
          <a:stretch>
            <a:fillRect/>
          </a:stretch>
        </p:blipFill>
        <p:spPr>
          <a:xfrm>
            <a:off x="4191000" y="3962400"/>
            <a:ext cx="914400" cy="1371600"/>
          </a:xfrm>
          <a:prstGeom prst="rect">
            <a:avLst/>
          </a:prstGeom>
        </p:spPr>
      </p:pic>
      <p:sp>
        <p:nvSpPr>
          <p:cNvPr id="22" name="Right Arrow 21"/>
          <p:cNvSpPr/>
          <p:nvPr/>
        </p:nvSpPr>
        <p:spPr>
          <a:xfrm rot="16200000">
            <a:off x="4991100" y="2019300"/>
            <a:ext cx="1981200" cy="685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1" descr="th2QR8YJ5X.jpg"/>
          <p:cNvPicPr>
            <a:picLocks noChangeAspect="1"/>
          </p:cNvPicPr>
          <p:nvPr/>
        </p:nvPicPr>
        <p:blipFill>
          <a:blip r:embed="rId2" cstate="print"/>
          <a:stretch>
            <a:fillRect/>
          </a:stretch>
        </p:blipFill>
        <p:spPr>
          <a:xfrm>
            <a:off x="4953000" y="3962400"/>
            <a:ext cx="914400" cy="1371600"/>
          </a:xfrm>
          <a:prstGeom prst="rect">
            <a:avLst/>
          </a:prstGeom>
        </p:spPr>
      </p:pic>
      <p:pic>
        <p:nvPicPr>
          <p:cNvPr id="18" name="Content Placeholder 11" descr="th2QR8YJ5X.jpg"/>
          <p:cNvPicPr>
            <a:picLocks noChangeAspect="1"/>
          </p:cNvPicPr>
          <p:nvPr/>
        </p:nvPicPr>
        <p:blipFill>
          <a:blip r:embed="rId2" cstate="print"/>
          <a:stretch>
            <a:fillRect/>
          </a:stretch>
        </p:blipFill>
        <p:spPr>
          <a:xfrm>
            <a:off x="3429000" y="3962400"/>
            <a:ext cx="914400" cy="1371600"/>
          </a:xfrm>
          <a:prstGeom prst="rect">
            <a:avLst/>
          </a:prstGeom>
        </p:spPr>
      </p:pic>
      <p:sp>
        <p:nvSpPr>
          <p:cNvPr id="2" name="Title 1"/>
          <p:cNvSpPr>
            <a:spLocks noGrp="1"/>
          </p:cNvSpPr>
          <p:nvPr>
            <p:ph type="title"/>
          </p:nvPr>
        </p:nvSpPr>
        <p:spPr/>
        <p:txBody>
          <a:bodyPr/>
          <a:lstStyle/>
          <a:p>
            <a:r>
              <a:rPr lang="en-US" b="1" dirty="0" smtClean="0"/>
              <a:t>4 Reasons</a:t>
            </a:r>
            <a:endParaRPr lang="en-US" dirty="0"/>
          </a:p>
        </p:txBody>
      </p:sp>
      <p:pic>
        <p:nvPicPr>
          <p:cNvPr id="12" name="Content Placeholder 11" descr="th2QR8YJ5X.jpg"/>
          <p:cNvPicPr>
            <a:picLocks noGrp="1" noChangeAspect="1"/>
          </p:cNvPicPr>
          <p:nvPr>
            <p:ph idx="1"/>
          </p:nvPr>
        </p:nvPicPr>
        <p:blipFill>
          <a:blip r:embed="rId2" cstate="print"/>
          <a:stretch>
            <a:fillRect/>
          </a:stretch>
        </p:blipFill>
        <p:spPr>
          <a:xfrm>
            <a:off x="7924800" y="4191000"/>
            <a:ext cx="914400" cy="1371600"/>
          </a:xfrm>
        </p:spPr>
      </p:pic>
      <p:cxnSp>
        <p:nvCxnSpPr>
          <p:cNvPr id="5" name="Straight Connector 4"/>
          <p:cNvCxnSpPr/>
          <p:nvPr/>
        </p:nvCxnSpPr>
        <p:spPr>
          <a:xfrm>
            <a:off x="5562600" y="3429000"/>
            <a:ext cx="0" cy="1752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505200" y="3429000"/>
            <a:ext cx="0" cy="1752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19600" y="2209800"/>
            <a:ext cx="1295400" cy="1295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352800" y="2209800"/>
            <a:ext cx="1066800" cy="1295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Content Placeholder 11" descr="th2QR8YJ5X.jpg"/>
          <p:cNvPicPr>
            <a:picLocks noChangeAspect="1"/>
          </p:cNvPicPr>
          <p:nvPr/>
        </p:nvPicPr>
        <p:blipFill>
          <a:blip r:embed="rId2" cstate="print"/>
          <a:stretch>
            <a:fillRect/>
          </a:stretch>
        </p:blipFill>
        <p:spPr>
          <a:xfrm>
            <a:off x="4191000" y="3962400"/>
            <a:ext cx="914400" cy="1371600"/>
          </a:xfrm>
          <a:prstGeom prst="rect">
            <a:avLst/>
          </a:prstGeom>
        </p:spPr>
      </p:pic>
      <p:cxnSp>
        <p:nvCxnSpPr>
          <p:cNvPr id="20" name="Straight Arrow Connector 19"/>
          <p:cNvCxnSpPr/>
          <p:nvPr/>
        </p:nvCxnSpPr>
        <p:spPr>
          <a:xfrm>
            <a:off x="6477000" y="4800600"/>
            <a:ext cx="1371600" cy="2286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ight Arrow 21"/>
          <p:cNvSpPr/>
          <p:nvPr/>
        </p:nvSpPr>
        <p:spPr>
          <a:xfrm rot="16200000">
            <a:off x="4991100" y="2019300"/>
            <a:ext cx="1981200" cy="685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1" descr="th2QR8YJ5X.jpg"/>
          <p:cNvPicPr>
            <a:picLocks noChangeAspect="1"/>
          </p:cNvPicPr>
          <p:nvPr/>
        </p:nvPicPr>
        <p:blipFill>
          <a:blip r:embed="rId2" cstate="print"/>
          <a:stretch>
            <a:fillRect/>
          </a:stretch>
        </p:blipFill>
        <p:spPr>
          <a:xfrm>
            <a:off x="4953000" y="3962400"/>
            <a:ext cx="914400" cy="1371600"/>
          </a:xfrm>
          <a:prstGeom prst="rect">
            <a:avLst/>
          </a:prstGeom>
        </p:spPr>
      </p:pic>
      <p:pic>
        <p:nvPicPr>
          <p:cNvPr id="18" name="Content Placeholder 11" descr="th2QR8YJ5X.jpg"/>
          <p:cNvPicPr>
            <a:picLocks noChangeAspect="1"/>
          </p:cNvPicPr>
          <p:nvPr/>
        </p:nvPicPr>
        <p:blipFill>
          <a:blip r:embed="rId2" cstate="print"/>
          <a:stretch>
            <a:fillRect/>
          </a:stretch>
        </p:blipFill>
        <p:spPr>
          <a:xfrm>
            <a:off x="3429000" y="3962400"/>
            <a:ext cx="914400" cy="1371600"/>
          </a:xfrm>
          <a:prstGeom prst="rect">
            <a:avLst/>
          </a:prstGeom>
        </p:spPr>
      </p:pic>
      <p:sp>
        <p:nvSpPr>
          <p:cNvPr id="2" name="Title 1"/>
          <p:cNvSpPr>
            <a:spLocks noGrp="1"/>
          </p:cNvSpPr>
          <p:nvPr>
            <p:ph type="title"/>
          </p:nvPr>
        </p:nvSpPr>
        <p:spPr/>
        <p:txBody>
          <a:bodyPr/>
          <a:lstStyle/>
          <a:p>
            <a:r>
              <a:rPr lang="en-US" b="1" dirty="0" smtClean="0"/>
              <a:t>4 Reasons</a:t>
            </a:r>
            <a:endParaRPr lang="en-US" dirty="0"/>
          </a:p>
        </p:txBody>
      </p:sp>
      <p:pic>
        <p:nvPicPr>
          <p:cNvPr id="12" name="Content Placeholder 11" descr="th2QR8YJ5X.jpg"/>
          <p:cNvPicPr>
            <a:picLocks noGrp="1" noChangeAspect="1"/>
          </p:cNvPicPr>
          <p:nvPr>
            <p:ph idx="1"/>
          </p:nvPr>
        </p:nvPicPr>
        <p:blipFill>
          <a:blip r:embed="rId2" cstate="print"/>
          <a:stretch>
            <a:fillRect/>
          </a:stretch>
        </p:blipFill>
        <p:spPr>
          <a:xfrm>
            <a:off x="7924800" y="4191000"/>
            <a:ext cx="914400" cy="1371600"/>
          </a:xfrm>
        </p:spPr>
      </p:pic>
      <p:cxnSp>
        <p:nvCxnSpPr>
          <p:cNvPr id="5" name="Straight Connector 4"/>
          <p:cNvCxnSpPr/>
          <p:nvPr/>
        </p:nvCxnSpPr>
        <p:spPr>
          <a:xfrm>
            <a:off x="5562600" y="3429000"/>
            <a:ext cx="0" cy="1752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505200" y="3429000"/>
            <a:ext cx="0" cy="1752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19600" y="2209800"/>
            <a:ext cx="1295400" cy="1295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352800" y="2209800"/>
            <a:ext cx="1066800" cy="1295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Content Placeholder 11" descr="th2QR8YJ5X.jpg"/>
          <p:cNvPicPr>
            <a:picLocks noChangeAspect="1"/>
          </p:cNvPicPr>
          <p:nvPr/>
        </p:nvPicPr>
        <p:blipFill>
          <a:blip r:embed="rId2" cstate="print"/>
          <a:stretch>
            <a:fillRect/>
          </a:stretch>
        </p:blipFill>
        <p:spPr>
          <a:xfrm>
            <a:off x="4191000" y="3962400"/>
            <a:ext cx="914400" cy="1371600"/>
          </a:xfrm>
          <a:prstGeom prst="rect">
            <a:avLst/>
          </a:prstGeom>
        </p:spPr>
      </p:pic>
      <p:cxnSp>
        <p:nvCxnSpPr>
          <p:cNvPr id="20" name="Straight Arrow Connector 19"/>
          <p:cNvCxnSpPr/>
          <p:nvPr/>
        </p:nvCxnSpPr>
        <p:spPr>
          <a:xfrm>
            <a:off x="6477000" y="4800600"/>
            <a:ext cx="1371600" cy="2286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ight Arrow 21"/>
          <p:cNvSpPr/>
          <p:nvPr/>
        </p:nvSpPr>
        <p:spPr>
          <a:xfrm rot="16200000">
            <a:off x="4991100" y="2019300"/>
            <a:ext cx="1981200" cy="685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4572000" y="2895600"/>
            <a:ext cx="685800" cy="9144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886200" y="2895600"/>
            <a:ext cx="685800" cy="9144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572000" y="2895600"/>
            <a:ext cx="0" cy="9144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Instructive</a:t>
            </a:r>
            <a:r>
              <a:rPr lang="en-US" b="1" dirty="0" smtClean="0"/>
              <a:t> Discipline</a:t>
            </a:r>
            <a:endParaRPr lang="en-US" b="1" dirty="0"/>
          </a:p>
        </p:txBody>
      </p:sp>
      <p:sp>
        <p:nvSpPr>
          <p:cNvPr id="3" name="Content Placeholder 2"/>
          <p:cNvSpPr>
            <a:spLocks noGrp="1"/>
          </p:cNvSpPr>
          <p:nvPr>
            <p:ph idx="1"/>
          </p:nvPr>
        </p:nvSpPr>
        <p:spPr/>
        <p:txBody>
          <a:bodyPr/>
          <a:lstStyle/>
          <a:p>
            <a:r>
              <a:rPr lang="en-US" b="1" dirty="0" smtClean="0"/>
              <a:t>“Positive” teaching</a:t>
            </a:r>
          </a:p>
          <a:p>
            <a:r>
              <a:rPr lang="en-US" b="1" dirty="0" smtClean="0"/>
              <a:t>We are to build each other up in the faith and thereby build up the body of Christ</a:t>
            </a:r>
          </a:p>
          <a:p>
            <a:r>
              <a:rPr lang="en-US" b="1" dirty="0" smtClean="0">
                <a:solidFill>
                  <a:srgbClr val="FF0000"/>
                </a:solidFill>
              </a:rPr>
              <a:t>We do this in love (Ephesians 4:16)</a:t>
            </a:r>
          </a:p>
          <a:p>
            <a:r>
              <a:rPr lang="en-US" b="1" dirty="0" smtClean="0">
                <a:solidFill>
                  <a:srgbClr val="FF0000"/>
                </a:solidFill>
              </a:rPr>
              <a:t>Considering each other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11" descr="th2QR8YJ5X.jpg"/>
          <p:cNvPicPr>
            <a:picLocks noChangeAspect="1"/>
          </p:cNvPicPr>
          <p:nvPr/>
        </p:nvPicPr>
        <p:blipFill>
          <a:blip r:embed="rId2" cstate="print"/>
          <a:stretch>
            <a:fillRect/>
          </a:stretch>
        </p:blipFill>
        <p:spPr>
          <a:xfrm>
            <a:off x="4953000" y="3962400"/>
            <a:ext cx="914400" cy="1371600"/>
          </a:xfrm>
          <a:prstGeom prst="rect">
            <a:avLst/>
          </a:prstGeom>
        </p:spPr>
      </p:pic>
      <p:pic>
        <p:nvPicPr>
          <p:cNvPr id="18" name="Content Placeholder 11" descr="th2QR8YJ5X.jpg"/>
          <p:cNvPicPr>
            <a:picLocks noChangeAspect="1"/>
          </p:cNvPicPr>
          <p:nvPr/>
        </p:nvPicPr>
        <p:blipFill>
          <a:blip r:embed="rId2" cstate="print"/>
          <a:stretch>
            <a:fillRect/>
          </a:stretch>
        </p:blipFill>
        <p:spPr>
          <a:xfrm>
            <a:off x="3429000" y="3962400"/>
            <a:ext cx="914400" cy="1371600"/>
          </a:xfrm>
          <a:prstGeom prst="rect">
            <a:avLst/>
          </a:prstGeom>
        </p:spPr>
      </p:pic>
      <p:sp>
        <p:nvSpPr>
          <p:cNvPr id="2" name="Title 1"/>
          <p:cNvSpPr>
            <a:spLocks noGrp="1"/>
          </p:cNvSpPr>
          <p:nvPr>
            <p:ph type="title"/>
          </p:nvPr>
        </p:nvSpPr>
        <p:spPr/>
        <p:txBody>
          <a:bodyPr/>
          <a:lstStyle/>
          <a:p>
            <a:r>
              <a:rPr lang="en-US" b="1" dirty="0" smtClean="0"/>
              <a:t>4 Reasons</a:t>
            </a:r>
            <a:endParaRPr lang="en-US" dirty="0"/>
          </a:p>
        </p:txBody>
      </p:sp>
      <p:pic>
        <p:nvPicPr>
          <p:cNvPr id="12" name="Content Placeholder 11" descr="th2QR8YJ5X.jpg"/>
          <p:cNvPicPr>
            <a:picLocks noGrp="1" noChangeAspect="1"/>
          </p:cNvPicPr>
          <p:nvPr>
            <p:ph idx="1"/>
          </p:nvPr>
        </p:nvPicPr>
        <p:blipFill>
          <a:blip r:embed="rId2" cstate="print"/>
          <a:stretch>
            <a:fillRect/>
          </a:stretch>
        </p:blipFill>
        <p:spPr>
          <a:xfrm>
            <a:off x="7924800" y="4191000"/>
            <a:ext cx="914400" cy="1371600"/>
          </a:xfrm>
        </p:spPr>
      </p:pic>
      <p:cxnSp>
        <p:nvCxnSpPr>
          <p:cNvPr id="5" name="Straight Connector 4"/>
          <p:cNvCxnSpPr/>
          <p:nvPr/>
        </p:nvCxnSpPr>
        <p:spPr>
          <a:xfrm>
            <a:off x="5562600" y="3429000"/>
            <a:ext cx="0" cy="1752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505200" y="3429000"/>
            <a:ext cx="0" cy="17526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19600" y="2209800"/>
            <a:ext cx="1295400" cy="1295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352800" y="2209800"/>
            <a:ext cx="1066800" cy="12954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Content Placeholder 11" descr="th2QR8YJ5X.jpg"/>
          <p:cNvPicPr>
            <a:picLocks noChangeAspect="1"/>
          </p:cNvPicPr>
          <p:nvPr/>
        </p:nvPicPr>
        <p:blipFill>
          <a:blip r:embed="rId2" cstate="print"/>
          <a:stretch>
            <a:fillRect/>
          </a:stretch>
        </p:blipFill>
        <p:spPr>
          <a:xfrm>
            <a:off x="304800" y="3810000"/>
            <a:ext cx="914400" cy="1371600"/>
          </a:xfrm>
          <a:prstGeom prst="rect">
            <a:avLst/>
          </a:prstGeom>
        </p:spPr>
      </p:pic>
      <p:pic>
        <p:nvPicPr>
          <p:cNvPr id="14" name="Content Placeholder 11" descr="th2QR8YJ5X.jpg"/>
          <p:cNvPicPr>
            <a:picLocks noChangeAspect="1"/>
          </p:cNvPicPr>
          <p:nvPr/>
        </p:nvPicPr>
        <p:blipFill>
          <a:blip r:embed="rId2" cstate="print"/>
          <a:stretch>
            <a:fillRect/>
          </a:stretch>
        </p:blipFill>
        <p:spPr>
          <a:xfrm>
            <a:off x="1143000" y="2819400"/>
            <a:ext cx="914400" cy="1371600"/>
          </a:xfrm>
          <a:prstGeom prst="rect">
            <a:avLst/>
          </a:prstGeom>
        </p:spPr>
      </p:pic>
      <p:pic>
        <p:nvPicPr>
          <p:cNvPr id="15" name="Content Placeholder 11" descr="th2QR8YJ5X.jpg"/>
          <p:cNvPicPr>
            <a:picLocks noChangeAspect="1"/>
          </p:cNvPicPr>
          <p:nvPr/>
        </p:nvPicPr>
        <p:blipFill>
          <a:blip r:embed="rId2" cstate="print"/>
          <a:stretch>
            <a:fillRect/>
          </a:stretch>
        </p:blipFill>
        <p:spPr>
          <a:xfrm>
            <a:off x="304800" y="2286000"/>
            <a:ext cx="914400" cy="1371600"/>
          </a:xfrm>
          <a:prstGeom prst="rect">
            <a:avLst/>
          </a:prstGeom>
        </p:spPr>
      </p:pic>
      <p:pic>
        <p:nvPicPr>
          <p:cNvPr id="17" name="Content Placeholder 11" descr="th2QR8YJ5X.jpg"/>
          <p:cNvPicPr>
            <a:picLocks noChangeAspect="1"/>
          </p:cNvPicPr>
          <p:nvPr/>
        </p:nvPicPr>
        <p:blipFill>
          <a:blip r:embed="rId2" cstate="print"/>
          <a:stretch>
            <a:fillRect/>
          </a:stretch>
        </p:blipFill>
        <p:spPr>
          <a:xfrm>
            <a:off x="4191000" y="3962400"/>
            <a:ext cx="914400" cy="1371600"/>
          </a:xfrm>
          <a:prstGeom prst="rect">
            <a:avLst/>
          </a:prstGeom>
        </p:spPr>
      </p:pic>
      <p:cxnSp>
        <p:nvCxnSpPr>
          <p:cNvPr id="20" name="Straight Arrow Connector 19"/>
          <p:cNvCxnSpPr/>
          <p:nvPr/>
        </p:nvCxnSpPr>
        <p:spPr>
          <a:xfrm>
            <a:off x="6477000" y="4800600"/>
            <a:ext cx="1371600" cy="2286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ight Arrow 21"/>
          <p:cNvSpPr/>
          <p:nvPr/>
        </p:nvSpPr>
        <p:spPr>
          <a:xfrm rot="16200000">
            <a:off x="4991100" y="2019300"/>
            <a:ext cx="1981200" cy="685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H="1" flipV="1">
            <a:off x="1600200" y="4419600"/>
            <a:ext cx="1828800" cy="3810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572000" y="2895600"/>
            <a:ext cx="685800" cy="9144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886200" y="2895600"/>
            <a:ext cx="685800" cy="9144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572000" y="2895600"/>
            <a:ext cx="0" cy="91440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 too?</a:t>
            </a:r>
            <a:endParaRPr lang="en-US" b="1" dirty="0"/>
          </a:p>
        </p:txBody>
      </p:sp>
      <p:sp>
        <p:nvSpPr>
          <p:cNvPr id="3" name="Content Placeholder 2"/>
          <p:cNvSpPr>
            <a:spLocks noGrp="1"/>
          </p:cNvSpPr>
          <p:nvPr>
            <p:ph idx="1"/>
          </p:nvPr>
        </p:nvSpPr>
        <p:spPr/>
        <p:txBody>
          <a:bodyPr/>
          <a:lstStyle/>
          <a:p>
            <a:r>
              <a:rPr lang="en-US" b="1" dirty="0" smtClean="0"/>
              <a:t>Responsibility of the brethren</a:t>
            </a:r>
          </a:p>
          <a:p>
            <a:pPr lvl="1"/>
            <a:r>
              <a:rPr lang="en-US" b="1" dirty="0" smtClean="0"/>
              <a:t>1 Tim 5:19-21 Without bias (context is elders)</a:t>
            </a:r>
            <a:endParaRPr lang="en-US"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 too?</a:t>
            </a:r>
            <a:endParaRPr lang="en-US" b="1" dirty="0"/>
          </a:p>
        </p:txBody>
      </p:sp>
      <p:sp>
        <p:nvSpPr>
          <p:cNvPr id="3" name="Content Placeholder 2"/>
          <p:cNvSpPr>
            <a:spLocks noGrp="1"/>
          </p:cNvSpPr>
          <p:nvPr>
            <p:ph idx="1"/>
          </p:nvPr>
        </p:nvSpPr>
        <p:spPr/>
        <p:txBody>
          <a:bodyPr/>
          <a:lstStyle/>
          <a:p>
            <a:r>
              <a:rPr lang="en-US" b="1" dirty="0" smtClean="0"/>
              <a:t>Responsibility of the brethren</a:t>
            </a:r>
          </a:p>
          <a:p>
            <a:pPr lvl="1"/>
            <a:r>
              <a:rPr lang="en-US" b="1" dirty="0" smtClean="0"/>
              <a:t>1 Tim 5:19-21 Without bias (context is elders)</a:t>
            </a:r>
          </a:p>
          <a:p>
            <a:pPr lvl="1"/>
            <a:r>
              <a:rPr lang="en-US" b="1" dirty="0" smtClean="0"/>
              <a:t>Ephesians 5:8-11 – Do not participate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 too?</a:t>
            </a:r>
            <a:endParaRPr lang="en-US" b="1" dirty="0"/>
          </a:p>
        </p:txBody>
      </p:sp>
      <p:sp>
        <p:nvSpPr>
          <p:cNvPr id="3" name="Content Placeholder 2"/>
          <p:cNvSpPr>
            <a:spLocks noGrp="1"/>
          </p:cNvSpPr>
          <p:nvPr>
            <p:ph idx="1"/>
          </p:nvPr>
        </p:nvSpPr>
        <p:spPr/>
        <p:txBody>
          <a:bodyPr/>
          <a:lstStyle/>
          <a:p>
            <a:r>
              <a:rPr lang="en-US" b="1" dirty="0" smtClean="0"/>
              <a:t>Responsibility of the brethren</a:t>
            </a:r>
          </a:p>
          <a:p>
            <a:pPr lvl="1"/>
            <a:r>
              <a:rPr lang="en-US" b="1" dirty="0" smtClean="0"/>
              <a:t>1 Tim 5:19-21 Without bias (context is elders)</a:t>
            </a:r>
          </a:p>
          <a:p>
            <a:pPr lvl="1"/>
            <a:r>
              <a:rPr lang="en-US" b="1" dirty="0" smtClean="0"/>
              <a:t>Ephesians 5:8-11 – Do not participate</a:t>
            </a:r>
          </a:p>
          <a:p>
            <a:pPr lvl="1"/>
            <a:r>
              <a:rPr lang="en-US" b="1" dirty="0" smtClean="0"/>
              <a:t>1 John 1:6-7 Fellowship</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 too?</a:t>
            </a:r>
            <a:endParaRPr lang="en-US" b="1" dirty="0"/>
          </a:p>
        </p:txBody>
      </p:sp>
      <p:sp>
        <p:nvSpPr>
          <p:cNvPr id="3" name="Content Placeholder 2"/>
          <p:cNvSpPr>
            <a:spLocks noGrp="1"/>
          </p:cNvSpPr>
          <p:nvPr>
            <p:ph idx="1"/>
          </p:nvPr>
        </p:nvSpPr>
        <p:spPr/>
        <p:txBody>
          <a:bodyPr/>
          <a:lstStyle/>
          <a:p>
            <a:r>
              <a:rPr lang="en-US" b="1" dirty="0" smtClean="0"/>
              <a:t>Responsibility of the brethren</a:t>
            </a:r>
          </a:p>
          <a:p>
            <a:pPr lvl="1"/>
            <a:r>
              <a:rPr lang="en-US" b="1" dirty="0" smtClean="0"/>
              <a:t>1 Tim 5:19-21 Without bias (context is elders)</a:t>
            </a:r>
          </a:p>
          <a:p>
            <a:pPr lvl="1"/>
            <a:r>
              <a:rPr lang="en-US" b="1" dirty="0" smtClean="0"/>
              <a:t>Ephesians 5:8-11 – Do not participate</a:t>
            </a:r>
          </a:p>
          <a:p>
            <a:pPr lvl="1"/>
            <a:r>
              <a:rPr lang="en-US" b="1" dirty="0" smtClean="0"/>
              <a:t>1 John 1:6-7 Fellowship</a:t>
            </a:r>
          </a:p>
          <a:p>
            <a:pPr lvl="1"/>
            <a:r>
              <a:rPr lang="en-US" b="1" dirty="0" smtClean="0"/>
              <a:t>2 Thessalonians 3:6, 15</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 too?</a:t>
            </a:r>
            <a:endParaRPr lang="en-US" b="1" dirty="0"/>
          </a:p>
        </p:txBody>
      </p:sp>
      <p:sp>
        <p:nvSpPr>
          <p:cNvPr id="3" name="Content Placeholder 2"/>
          <p:cNvSpPr>
            <a:spLocks noGrp="1"/>
          </p:cNvSpPr>
          <p:nvPr>
            <p:ph idx="1"/>
          </p:nvPr>
        </p:nvSpPr>
        <p:spPr/>
        <p:txBody>
          <a:bodyPr/>
          <a:lstStyle/>
          <a:p>
            <a:r>
              <a:rPr lang="en-US" b="1" dirty="0" smtClean="0"/>
              <a:t>Responsibility of the brethren</a:t>
            </a:r>
          </a:p>
          <a:p>
            <a:pPr lvl="1"/>
            <a:r>
              <a:rPr lang="en-US" b="1" dirty="0" smtClean="0"/>
              <a:t>1 Tim 5:19-21 Without bias (context is elders)</a:t>
            </a:r>
          </a:p>
          <a:p>
            <a:pPr lvl="1"/>
            <a:r>
              <a:rPr lang="en-US" b="1" dirty="0" smtClean="0"/>
              <a:t>Ephesians 5:8-11 – Do not participate</a:t>
            </a:r>
          </a:p>
          <a:p>
            <a:pPr lvl="1"/>
            <a:r>
              <a:rPr lang="en-US" b="1" dirty="0" smtClean="0"/>
              <a:t>1 John 1:6-7 Fellowship</a:t>
            </a:r>
          </a:p>
          <a:p>
            <a:pPr lvl="1"/>
            <a:r>
              <a:rPr lang="en-US" b="1" dirty="0" smtClean="0"/>
              <a:t>2 Thessalonians 3:6, 15</a:t>
            </a:r>
          </a:p>
          <a:p>
            <a:pPr lvl="1"/>
            <a:r>
              <a:rPr lang="en-US" b="1" dirty="0" smtClean="0"/>
              <a:t>Matthew 18:17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 too?</a:t>
            </a:r>
            <a:endParaRPr lang="en-US" b="1" dirty="0"/>
          </a:p>
        </p:txBody>
      </p:sp>
      <p:sp>
        <p:nvSpPr>
          <p:cNvPr id="3" name="Content Placeholder 2"/>
          <p:cNvSpPr>
            <a:spLocks noGrp="1"/>
          </p:cNvSpPr>
          <p:nvPr>
            <p:ph idx="1"/>
          </p:nvPr>
        </p:nvSpPr>
        <p:spPr/>
        <p:txBody>
          <a:bodyPr/>
          <a:lstStyle/>
          <a:p>
            <a:r>
              <a:rPr lang="en-US" b="1" dirty="0" smtClean="0"/>
              <a:t>Responsibility of the brethren</a:t>
            </a:r>
          </a:p>
          <a:p>
            <a:pPr lvl="1"/>
            <a:r>
              <a:rPr lang="en-US" b="1" dirty="0" smtClean="0"/>
              <a:t>1 Tim 5:19-21 Without bias (context is elders)</a:t>
            </a:r>
          </a:p>
          <a:p>
            <a:pPr lvl="1"/>
            <a:r>
              <a:rPr lang="en-US" b="1" dirty="0" smtClean="0"/>
              <a:t>Ephesians 5:8-11 – Do not participate</a:t>
            </a:r>
          </a:p>
          <a:p>
            <a:pPr lvl="1"/>
            <a:r>
              <a:rPr lang="en-US" b="1" dirty="0" smtClean="0"/>
              <a:t>1 John 1:6-7 Fellowship</a:t>
            </a:r>
          </a:p>
          <a:p>
            <a:pPr lvl="1"/>
            <a:r>
              <a:rPr lang="en-US" b="1" dirty="0" smtClean="0"/>
              <a:t>2 Thessalonians 3:6, 15</a:t>
            </a:r>
          </a:p>
          <a:p>
            <a:pPr lvl="1"/>
            <a:r>
              <a:rPr lang="en-US" b="1" dirty="0" smtClean="0"/>
              <a:t>Matthew 18:17</a:t>
            </a:r>
          </a:p>
          <a:p>
            <a:pPr lvl="1"/>
            <a:r>
              <a:rPr lang="en-US" b="1" dirty="0" smtClean="0"/>
              <a:t>1 Corinthians 5</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b="1" dirty="0" smtClean="0"/>
              <a:t>Church corrective discipline</a:t>
            </a:r>
          </a:p>
          <a:p>
            <a:pPr lvl="1"/>
            <a:r>
              <a:rPr lang="en-US" b="1" dirty="0" smtClean="0"/>
              <a:t>Is a last step in dealing with erring brethren</a:t>
            </a:r>
          </a:p>
          <a:p>
            <a:pPr lvl="1"/>
            <a:r>
              <a:rPr lang="en-US" b="1" dirty="0" smtClean="0"/>
              <a:t>Is unpleasant-therefore often avoided</a:t>
            </a:r>
          </a:p>
          <a:p>
            <a:pPr lvl="1"/>
            <a:r>
              <a:rPr lang="en-US" b="1" dirty="0" smtClean="0"/>
              <a:t>Must be followed (otherwise, you participate)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b="1" dirty="0" smtClean="0"/>
              <a:t>Church corrective discipline</a:t>
            </a:r>
          </a:p>
          <a:p>
            <a:pPr lvl="1"/>
            <a:r>
              <a:rPr lang="en-US" b="1" dirty="0" smtClean="0"/>
              <a:t>Is a last step in dealing with erring brethren</a:t>
            </a:r>
          </a:p>
          <a:p>
            <a:pPr lvl="1"/>
            <a:r>
              <a:rPr lang="en-US" b="1" dirty="0" smtClean="0"/>
              <a:t>Is unpleasant-therefore often avoided</a:t>
            </a:r>
          </a:p>
          <a:p>
            <a:pPr lvl="1"/>
            <a:r>
              <a:rPr lang="en-US" b="1" dirty="0" smtClean="0"/>
              <a:t>Must be followed (otherwise, you participate)</a:t>
            </a:r>
          </a:p>
          <a:p>
            <a:r>
              <a:rPr lang="en-US" b="1" dirty="0" smtClean="0"/>
              <a:t>Better is…</a:t>
            </a:r>
          </a:p>
          <a:p>
            <a:pPr lvl="1"/>
            <a:r>
              <a:rPr lang="en-US" b="1" dirty="0" smtClean="0"/>
              <a:t>Walking faithfully</a:t>
            </a:r>
          </a:p>
          <a:p>
            <a:pPr lvl="1"/>
            <a:r>
              <a:rPr lang="en-US" b="1" dirty="0" smtClean="0"/>
              <a:t>Growing personally</a:t>
            </a:r>
          </a:p>
          <a:p>
            <a:pPr lvl="1"/>
            <a:r>
              <a:rPr lang="en-US" b="1" dirty="0" smtClean="0"/>
              <a:t>Edifying one another</a:t>
            </a:r>
            <a:endParaRPr lang="en-US"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152400"/>
            <a:ext cx="9144000" cy="1265238"/>
          </a:xfrm>
        </p:spPr>
        <p:txBody>
          <a:bodyPr>
            <a:noAutofit/>
          </a:bodyPr>
          <a:lstStyle/>
          <a:p>
            <a:r>
              <a:rPr lang="en-US" sz="7200" b="1" dirty="0" smtClean="0"/>
              <a:t>Are </a:t>
            </a:r>
            <a:r>
              <a:rPr lang="en-US" sz="7200" b="1" u="sng" dirty="0" smtClean="0"/>
              <a:t>YOU</a:t>
            </a:r>
            <a:r>
              <a:rPr lang="en-US" sz="7200" b="1" dirty="0" smtClean="0"/>
              <a:t> a Christian?</a:t>
            </a:r>
          </a:p>
        </p:txBody>
      </p:sp>
      <p:sp>
        <p:nvSpPr>
          <p:cNvPr id="59395" name="Content Placeholder 3"/>
          <p:cNvSpPr>
            <a:spLocks noGrp="1"/>
          </p:cNvSpPr>
          <p:nvPr>
            <p:ph sz="half" idx="1"/>
          </p:nvPr>
        </p:nvSpPr>
        <p:spPr/>
        <p:txBody>
          <a:bodyPr>
            <a:normAutofit/>
          </a:bodyPr>
          <a:lstStyle/>
          <a:p>
            <a:r>
              <a:rPr lang="en-US" sz="4000" b="1" dirty="0" smtClean="0"/>
              <a:t>Hear</a:t>
            </a:r>
          </a:p>
          <a:p>
            <a:r>
              <a:rPr lang="en-US" sz="4000" b="1" dirty="0" smtClean="0"/>
              <a:t>Believe</a:t>
            </a:r>
          </a:p>
          <a:p>
            <a:r>
              <a:rPr lang="en-US" sz="4000" b="1" dirty="0" smtClean="0"/>
              <a:t>Repent</a:t>
            </a:r>
          </a:p>
          <a:p>
            <a:r>
              <a:rPr lang="en-US" sz="4000" b="1" dirty="0" smtClean="0"/>
              <a:t>Confess</a:t>
            </a:r>
          </a:p>
          <a:p>
            <a:r>
              <a:rPr lang="en-US" sz="4000" b="1" dirty="0" smtClean="0"/>
              <a:t>Be Baptized</a:t>
            </a:r>
          </a:p>
          <a:p>
            <a:r>
              <a:rPr lang="en-US" sz="3400" b="1" dirty="0" smtClean="0"/>
              <a:t>Continue Faithfully</a:t>
            </a:r>
          </a:p>
        </p:txBody>
      </p:sp>
      <p:sp>
        <p:nvSpPr>
          <p:cNvPr id="59396" name="Content Placeholder 4"/>
          <p:cNvSpPr>
            <a:spLocks noGrp="1"/>
          </p:cNvSpPr>
          <p:nvPr>
            <p:ph sz="half" idx="2"/>
          </p:nvPr>
        </p:nvSpPr>
        <p:spPr/>
        <p:txBody>
          <a:bodyPr>
            <a:normAutofit/>
          </a:bodyPr>
          <a:lstStyle/>
          <a:p>
            <a:r>
              <a:rPr lang="en-US" sz="4000" b="1" dirty="0" smtClean="0"/>
              <a:t>Romans 10:17</a:t>
            </a:r>
          </a:p>
          <a:p>
            <a:r>
              <a:rPr lang="en-US" sz="4000" b="1" dirty="0" smtClean="0"/>
              <a:t>Mark 16:16</a:t>
            </a:r>
          </a:p>
          <a:p>
            <a:r>
              <a:rPr lang="en-US" sz="4000" b="1" dirty="0" smtClean="0"/>
              <a:t>Acts 2:38</a:t>
            </a:r>
          </a:p>
          <a:p>
            <a:r>
              <a:rPr lang="en-US" sz="4000" b="1" dirty="0" smtClean="0"/>
              <a:t>Acts 22:16</a:t>
            </a:r>
          </a:p>
          <a:p>
            <a:r>
              <a:rPr lang="en-US" sz="4000" b="1" dirty="0" smtClean="0"/>
              <a:t>Mark 16:16</a:t>
            </a:r>
          </a:p>
          <a:p>
            <a:r>
              <a:rPr lang="en-US" sz="4000" b="1" dirty="0" smtClean="0"/>
              <a:t>Hebrews 10:38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Instructive</a:t>
            </a:r>
            <a:r>
              <a:rPr lang="en-US" b="1" dirty="0" smtClean="0"/>
              <a:t> Discipline</a:t>
            </a:r>
            <a:endParaRPr lang="en-US" b="1" dirty="0"/>
          </a:p>
        </p:txBody>
      </p:sp>
      <p:sp>
        <p:nvSpPr>
          <p:cNvPr id="3" name="Content Placeholder 2"/>
          <p:cNvSpPr>
            <a:spLocks noGrp="1"/>
          </p:cNvSpPr>
          <p:nvPr>
            <p:ph idx="1"/>
          </p:nvPr>
        </p:nvSpPr>
        <p:spPr/>
        <p:txBody>
          <a:bodyPr/>
          <a:lstStyle/>
          <a:p>
            <a:r>
              <a:rPr lang="en-US" b="1" dirty="0" smtClean="0"/>
              <a:t>“Positive” teaching</a:t>
            </a:r>
          </a:p>
          <a:p>
            <a:r>
              <a:rPr lang="en-US" b="1" dirty="0" smtClean="0"/>
              <a:t>We are to build each other up in the faith and thereby build up the body of Christ</a:t>
            </a:r>
          </a:p>
          <a:p>
            <a:r>
              <a:rPr lang="en-US" b="1" dirty="0" smtClean="0">
                <a:solidFill>
                  <a:srgbClr val="FF0000"/>
                </a:solidFill>
              </a:rPr>
              <a:t>We do this in love (Ephesians 4:16)</a:t>
            </a:r>
          </a:p>
          <a:p>
            <a:r>
              <a:rPr lang="en-US" b="1" dirty="0" smtClean="0">
                <a:solidFill>
                  <a:srgbClr val="FF0000"/>
                </a:solidFill>
              </a:rPr>
              <a:t>Considering each other</a:t>
            </a:r>
          </a:p>
          <a:p>
            <a:r>
              <a:rPr lang="en-US" b="1" dirty="0" smtClean="0"/>
              <a:t>This is the preferred method of instruction (discipline)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Corrective</a:t>
            </a:r>
            <a:r>
              <a:rPr lang="en-US" b="1" dirty="0" smtClean="0"/>
              <a:t> Discipline</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“Negative” instruction</a:t>
            </a:r>
          </a:p>
          <a:p>
            <a:r>
              <a:rPr lang="en-US" b="1" dirty="0" smtClean="0"/>
              <a:t>We must separate ourselves from those who, by their actions, words, etc. would tear down or harm the body of Christ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Corrective</a:t>
            </a:r>
            <a:r>
              <a:rPr lang="en-US" b="1" dirty="0" smtClean="0"/>
              <a:t> Discipline</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“Negative” instruction</a:t>
            </a:r>
          </a:p>
          <a:p>
            <a:r>
              <a:rPr lang="en-US" b="1" dirty="0" smtClean="0"/>
              <a:t>We must separate ourselves from those who, by their actions, words, etc. would tear down or harm the body of Christ</a:t>
            </a:r>
          </a:p>
          <a:p>
            <a:r>
              <a:rPr lang="en-US" b="1" dirty="0" smtClean="0">
                <a:solidFill>
                  <a:srgbClr val="FF0000"/>
                </a:solidFill>
              </a:rPr>
              <a:t>We do this in love </a:t>
            </a:r>
          </a:p>
          <a:p>
            <a:r>
              <a:rPr lang="en-US" b="1" dirty="0" smtClean="0">
                <a:solidFill>
                  <a:srgbClr val="FF0000"/>
                </a:solidFill>
              </a:rPr>
              <a:t>Considering each other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Corrective</a:t>
            </a:r>
            <a:r>
              <a:rPr lang="en-US" b="1" dirty="0" smtClean="0"/>
              <a:t> Discipline</a:t>
            </a:r>
            <a:endParaRPr lang="en-US" b="1" dirty="0"/>
          </a:p>
        </p:txBody>
      </p:sp>
      <p:sp>
        <p:nvSpPr>
          <p:cNvPr id="3" name="Content Placeholder 2"/>
          <p:cNvSpPr>
            <a:spLocks noGrp="1"/>
          </p:cNvSpPr>
          <p:nvPr>
            <p:ph idx="1"/>
          </p:nvPr>
        </p:nvSpPr>
        <p:spPr>
          <a:xfrm>
            <a:off x="457200" y="1600200"/>
            <a:ext cx="8229600" cy="5105400"/>
          </a:xfrm>
        </p:spPr>
        <p:txBody>
          <a:bodyPr/>
          <a:lstStyle/>
          <a:p>
            <a:r>
              <a:rPr lang="en-US" b="1" dirty="0" smtClean="0"/>
              <a:t>“Negative” instruction</a:t>
            </a:r>
          </a:p>
          <a:p>
            <a:r>
              <a:rPr lang="en-US" b="1" dirty="0" smtClean="0"/>
              <a:t>We must separate ourselves from those who, by their actions, words, etc. would tear down or harm the body of Christ</a:t>
            </a:r>
          </a:p>
          <a:p>
            <a:r>
              <a:rPr lang="en-US" b="1" dirty="0" smtClean="0">
                <a:solidFill>
                  <a:srgbClr val="FF0000"/>
                </a:solidFill>
              </a:rPr>
              <a:t>We do this in love </a:t>
            </a:r>
          </a:p>
          <a:p>
            <a:r>
              <a:rPr lang="en-US" b="1" dirty="0" smtClean="0">
                <a:solidFill>
                  <a:srgbClr val="FF0000"/>
                </a:solidFill>
              </a:rPr>
              <a:t>Considering each other</a:t>
            </a:r>
          </a:p>
          <a:p>
            <a:r>
              <a:rPr lang="en-US" b="1" dirty="0" smtClean="0"/>
              <a:t>This method of instruction (discipline) becomes necessary when instructive discipline is rejected</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 Overview</a:t>
            </a:r>
            <a:endParaRPr lang="en-US" b="1" dirty="0"/>
          </a:p>
        </p:txBody>
      </p:sp>
      <p:sp>
        <p:nvSpPr>
          <p:cNvPr id="3" name="Content Placeholder 2"/>
          <p:cNvSpPr>
            <a:spLocks noGrp="1"/>
          </p:cNvSpPr>
          <p:nvPr>
            <p:ph idx="1"/>
          </p:nvPr>
        </p:nvSpPr>
        <p:spPr/>
        <p:txBody>
          <a:bodyPr/>
          <a:lstStyle/>
          <a:p>
            <a:r>
              <a:rPr lang="en-US" b="1" dirty="0" smtClean="0"/>
              <a:t>“Withdraw fellowship”, “Excommunicate”, “Separate from”, “Cast off”, Etc.</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1205</Words>
  <Application>Microsoft Office PowerPoint</Application>
  <PresentationFormat>On-screen Show (4:3)</PresentationFormat>
  <Paragraphs>230</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2 Kinds of Discipline</vt:lpstr>
      <vt:lpstr>2 Kinds of Discipline</vt:lpstr>
      <vt:lpstr>Instructive Discipline</vt:lpstr>
      <vt:lpstr>Instructive Discipline</vt:lpstr>
      <vt:lpstr>Instructive Discipline</vt:lpstr>
      <vt:lpstr>Corrective Discipline</vt:lpstr>
      <vt:lpstr>Corrective Discipline</vt:lpstr>
      <vt:lpstr>Corrective Discipline</vt:lpstr>
      <vt:lpstr>An Overview</vt:lpstr>
      <vt:lpstr>An Overview</vt:lpstr>
      <vt:lpstr>An Overview</vt:lpstr>
      <vt:lpstr>An Overview</vt:lpstr>
      <vt:lpstr>An Overview</vt:lpstr>
      <vt:lpstr>An Overview</vt:lpstr>
      <vt:lpstr>Scriptures</vt:lpstr>
      <vt:lpstr>Scriptures</vt:lpstr>
      <vt:lpstr>Scriptures</vt:lpstr>
      <vt:lpstr>Scriptures</vt:lpstr>
      <vt:lpstr>Not The First Step</vt:lpstr>
      <vt:lpstr>Not The First Step</vt:lpstr>
      <vt:lpstr>Not The First Step</vt:lpstr>
      <vt:lpstr>Commanded By God</vt:lpstr>
      <vt:lpstr>Commanded By God</vt:lpstr>
      <vt:lpstr>Commanded By God</vt:lpstr>
      <vt:lpstr>Attitude of Love</vt:lpstr>
      <vt:lpstr>4 Reasons</vt:lpstr>
      <vt:lpstr>4 Reasons</vt:lpstr>
      <vt:lpstr>JUDGMENT DAY</vt:lpstr>
      <vt:lpstr>JUDGMENT DAY</vt:lpstr>
      <vt:lpstr>JUDGMENT DAY</vt:lpstr>
      <vt:lpstr>JUDGMENT DAY</vt:lpstr>
      <vt:lpstr>JUDGMENT DAY</vt:lpstr>
      <vt:lpstr>JUDGMENT DAY</vt:lpstr>
      <vt:lpstr>JUDGMENT DAY</vt:lpstr>
      <vt:lpstr>4 Reasons</vt:lpstr>
      <vt:lpstr>4 Reasons</vt:lpstr>
      <vt:lpstr>4 Reasons</vt:lpstr>
      <vt:lpstr>4 Reasons</vt:lpstr>
      <vt:lpstr>4 Reasons</vt:lpstr>
      <vt:lpstr>4 Reasons</vt:lpstr>
      <vt:lpstr>Me, too?</vt:lpstr>
      <vt:lpstr>Me, too?</vt:lpstr>
      <vt:lpstr>Me, too?</vt:lpstr>
      <vt:lpstr>Me, too?</vt:lpstr>
      <vt:lpstr>Me, too?</vt:lpstr>
      <vt:lpstr>Me, too?</vt:lpstr>
      <vt:lpstr>CONCLUSION</vt:lpstr>
      <vt:lpstr>CONCLUSION</vt:lpstr>
      <vt:lpstr>Are YOU a Christian?</vt:lpstr>
    </vt:vector>
  </TitlesOfParts>
  <Company>Golden Surfer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Reynaldo Rodriguez</dc:creator>
  <cp:lastModifiedBy>Pili</cp:lastModifiedBy>
  <cp:revision>52</cp:revision>
  <dcterms:created xsi:type="dcterms:W3CDTF">2009-05-24T02:13:03Z</dcterms:created>
  <dcterms:modified xsi:type="dcterms:W3CDTF">2015-05-03T13:25:13Z</dcterms:modified>
</cp:coreProperties>
</file>