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1" r:id="rId3"/>
    <p:sldId id="266" r:id="rId4"/>
    <p:sldId id="265" r:id="rId5"/>
    <p:sldId id="264" r:id="rId6"/>
    <p:sldId id="267" r:id="rId7"/>
    <p:sldId id="291" r:id="rId8"/>
    <p:sldId id="272" r:id="rId9"/>
    <p:sldId id="271" r:id="rId10"/>
    <p:sldId id="270" r:id="rId11"/>
    <p:sldId id="269" r:id="rId12"/>
    <p:sldId id="268" r:id="rId13"/>
    <p:sldId id="292" r:id="rId14"/>
    <p:sldId id="257" r:id="rId15"/>
    <p:sldId id="280" r:id="rId16"/>
    <p:sldId id="279" r:id="rId17"/>
    <p:sldId id="278" r:id="rId18"/>
    <p:sldId id="277" r:id="rId19"/>
    <p:sldId id="276" r:id="rId20"/>
    <p:sldId id="275" r:id="rId21"/>
    <p:sldId id="274" r:id="rId22"/>
    <p:sldId id="281" r:id="rId23"/>
    <p:sldId id="273" r:id="rId24"/>
    <p:sldId id="282" r:id="rId25"/>
    <p:sldId id="283" r:id="rId26"/>
    <p:sldId id="284" r:id="rId27"/>
    <p:sldId id="285" r:id="rId28"/>
    <p:sldId id="287" r:id="rId29"/>
    <p:sldId id="286" r:id="rId30"/>
    <p:sldId id="258" r:id="rId31"/>
    <p:sldId id="290" r:id="rId32"/>
    <p:sldId id="289" r:id="rId33"/>
    <p:sldId id="288" r:id="rId34"/>
    <p:sldId id="259" r:id="rId35"/>
    <p:sldId id="262" r:id="rId36"/>
    <p:sldId id="26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92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A608E-8E49-46B8-8D10-E586417047D9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A05F3-1662-4D26-A63F-0538950E7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8254-A82C-4082-8C0C-93F24CDBF08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4C01-7C0E-4D94-B7AB-962BB509709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4C8F-0F7F-4958-AF60-1D690E68C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4C01-7C0E-4D94-B7AB-962BB509709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4C8F-0F7F-4958-AF60-1D690E68C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4C01-7C0E-4D94-B7AB-962BB509709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4C8F-0F7F-4958-AF60-1D690E68C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4C01-7C0E-4D94-B7AB-962BB509709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4C8F-0F7F-4958-AF60-1D690E68C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4C01-7C0E-4D94-B7AB-962BB509709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4C8F-0F7F-4958-AF60-1D690E68C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4C01-7C0E-4D94-B7AB-962BB509709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4C8F-0F7F-4958-AF60-1D690E68C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4C01-7C0E-4D94-B7AB-962BB509709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4C8F-0F7F-4958-AF60-1D690E68C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4C01-7C0E-4D94-B7AB-962BB509709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4C8F-0F7F-4958-AF60-1D690E68C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4C01-7C0E-4D94-B7AB-962BB509709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4C8F-0F7F-4958-AF60-1D690E68C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4C01-7C0E-4D94-B7AB-962BB509709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4C8F-0F7F-4958-AF60-1D690E68C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4C01-7C0E-4D94-B7AB-962BB509709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4C8F-0F7F-4958-AF60-1D690E68C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4C01-7C0E-4D94-B7AB-962BB5097093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24C8F-0F7F-4958-AF60-1D690E68C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-9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4200"/>
            <a:ext cx="9144000" cy="11429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Back to Basics – Marriage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2514600" cy="1752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Genesis </a:t>
            </a:r>
          </a:p>
          <a:p>
            <a:r>
              <a:rPr lang="en-US" sz="4800" b="1" dirty="0" smtClean="0">
                <a:solidFill>
                  <a:schemeClr val="tx1"/>
                </a:solidFill>
              </a:rPr>
              <a:t>2:18-24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Institutions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Family</a:t>
            </a:r>
          </a:p>
          <a:p>
            <a:pPr lvl="1"/>
            <a:r>
              <a:rPr lang="en-US" b="1" dirty="0" smtClean="0"/>
              <a:t>The first institution God created for man</a:t>
            </a:r>
          </a:p>
          <a:p>
            <a:pPr lvl="1"/>
            <a:r>
              <a:rPr lang="en-US" b="1" dirty="0" smtClean="0"/>
              <a:t>The building block of society</a:t>
            </a:r>
          </a:p>
          <a:p>
            <a:r>
              <a:rPr lang="en-US" b="1" dirty="0" smtClean="0"/>
              <a:t>The Government</a:t>
            </a:r>
          </a:p>
          <a:p>
            <a:pPr lvl="1"/>
            <a:r>
              <a:rPr lang="en-US" b="1" dirty="0" smtClean="0"/>
              <a:t>A restraining institution (laws, punishment, etc.)</a:t>
            </a:r>
          </a:p>
          <a:p>
            <a:pPr lvl="1"/>
            <a:r>
              <a:rPr lang="en-US" b="1" dirty="0" smtClean="0"/>
              <a:t>Established </a:t>
            </a:r>
            <a:r>
              <a:rPr lang="en-US" b="1" u="sng" dirty="0" smtClean="0"/>
              <a:t>ON</a:t>
            </a:r>
            <a:r>
              <a:rPr lang="en-US" b="1" dirty="0" smtClean="0"/>
              <a:t> the institution of the family</a:t>
            </a:r>
          </a:p>
          <a:p>
            <a:pPr lvl="1"/>
            <a:r>
              <a:rPr lang="en-US" b="1" dirty="0" smtClean="0"/>
              <a:t>Not authorized to change other institutions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Institutions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Family</a:t>
            </a:r>
          </a:p>
          <a:p>
            <a:r>
              <a:rPr lang="en-US" b="1" dirty="0" smtClean="0"/>
              <a:t>The Government</a:t>
            </a:r>
          </a:p>
          <a:p>
            <a:r>
              <a:rPr lang="en-US" b="1" dirty="0" smtClean="0"/>
              <a:t>The Church</a:t>
            </a:r>
          </a:p>
        </p:txBody>
      </p:sp>
      <p:pic>
        <p:nvPicPr>
          <p:cNvPr id="4" name="Picture 3" descr="Elgin church and visito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44242" y="2743200"/>
            <a:ext cx="6299758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Institutions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Family</a:t>
            </a:r>
          </a:p>
          <a:p>
            <a:pPr lvl="1"/>
            <a:r>
              <a:rPr lang="en-US" b="1" dirty="0" smtClean="0"/>
              <a:t>The first institution God created for man</a:t>
            </a:r>
          </a:p>
          <a:p>
            <a:pPr lvl="1"/>
            <a:r>
              <a:rPr lang="en-US" b="1" dirty="0" smtClean="0"/>
              <a:t>The building block of society</a:t>
            </a:r>
          </a:p>
          <a:p>
            <a:r>
              <a:rPr lang="en-US" b="1" dirty="0" smtClean="0"/>
              <a:t>The Government</a:t>
            </a:r>
          </a:p>
          <a:p>
            <a:pPr lvl="1"/>
            <a:r>
              <a:rPr lang="en-US" b="1" dirty="0" smtClean="0"/>
              <a:t>A restraining institution (laws, punishment, etc.)</a:t>
            </a:r>
          </a:p>
          <a:p>
            <a:pPr lvl="1"/>
            <a:r>
              <a:rPr lang="en-US" b="1" dirty="0" smtClean="0"/>
              <a:t>Established </a:t>
            </a:r>
            <a:r>
              <a:rPr lang="en-US" b="1" u="sng" dirty="0" smtClean="0"/>
              <a:t>ON</a:t>
            </a:r>
            <a:r>
              <a:rPr lang="en-US" b="1" dirty="0" smtClean="0"/>
              <a:t> the institution of the family</a:t>
            </a:r>
          </a:p>
          <a:p>
            <a:pPr lvl="1"/>
            <a:r>
              <a:rPr lang="en-US" b="1" dirty="0" smtClean="0"/>
              <a:t>Not authorized to change other institutions</a:t>
            </a:r>
          </a:p>
          <a:p>
            <a:r>
              <a:rPr lang="en-US" b="1" dirty="0" smtClean="0"/>
              <a:t>The Church</a:t>
            </a:r>
          </a:p>
          <a:p>
            <a:pPr lvl="1"/>
            <a:r>
              <a:rPr lang="en-US" b="1" dirty="0" smtClean="0"/>
              <a:t>The family/community of the saved</a:t>
            </a:r>
          </a:p>
          <a:p>
            <a:pPr lvl="1"/>
            <a:r>
              <a:rPr lang="en-US" b="1" dirty="0" smtClean="0"/>
              <a:t>Ultimately, spiritual in nature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Institutions</a:t>
            </a:r>
            <a:endParaRPr lang="en-US" b="1" dirty="0"/>
          </a:p>
        </p:txBody>
      </p:sp>
      <p:pic>
        <p:nvPicPr>
          <p:cNvPr id="4" name="Content Placeholder 3" descr="draw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4648200"/>
            <a:ext cx="2784583" cy="1590675"/>
          </a:xfrm>
          <a:ln>
            <a:solidFill>
              <a:schemeClr val="tx1"/>
            </a:solidFill>
          </a:ln>
        </p:spPr>
      </p:pic>
      <p:pic>
        <p:nvPicPr>
          <p:cNvPr id="5" name="Picture 4" descr="Our-Church-Family-Graphic.jpg"/>
          <p:cNvPicPr>
            <a:picLocks noChangeAspect="1"/>
          </p:cNvPicPr>
          <p:nvPr/>
        </p:nvPicPr>
        <p:blipFill>
          <a:blip r:embed="rId3" cstate="print"/>
          <a:srcRect r="3030" b="9091"/>
          <a:stretch>
            <a:fillRect/>
          </a:stretch>
        </p:blipFill>
        <p:spPr>
          <a:xfrm>
            <a:off x="5562600" y="1666875"/>
            <a:ext cx="2743200" cy="4200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523999"/>
            <a:ext cx="2807706" cy="24645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Down Arrow 6"/>
          <p:cNvSpPr/>
          <p:nvPr/>
        </p:nvSpPr>
        <p:spPr>
          <a:xfrm rot="10800000">
            <a:off x="3200400" y="4038600"/>
            <a:ext cx="484632" cy="5212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8" name="Down Arrow 7"/>
          <p:cNvSpPr/>
          <p:nvPr/>
        </p:nvSpPr>
        <p:spPr>
          <a:xfrm rot="16200000">
            <a:off x="4710684" y="4433316"/>
            <a:ext cx="484632" cy="914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Genesis 2:24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“Therefore” – a conclusion, result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Genesis 2:24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Therefore – a conclusion, result</a:t>
            </a:r>
          </a:p>
          <a:p>
            <a:r>
              <a:rPr lang="en-US" b="1" dirty="0" smtClean="0"/>
              <a:t>Shall – a statement of fact, an obligation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Genesis 2:24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Therefore – a conclusion, result</a:t>
            </a:r>
          </a:p>
          <a:p>
            <a:r>
              <a:rPr lang="en-US" b="1" dirty="0" smtClean="0"/>
              <a:t>Shall – a statement of fact, an obligation</a:t>
            </a:r>
          </a:p>
          <a:p>
            <a:r>
              <a:rPr lang="en-US" b="1" dirty="0" smtClean="0"/>
              <a:t>A man – maturity, not a child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Genesis 2:24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Therefore – a conclusion, result</a:t>
            </a:r>
          </a:p>
          <a:p>
            <a:r>
              <a:rPr lang="en-US" b="1" dirty="0" smtClean="0"/>
              <a:t>Shall – a statement of fact, an obligation</a:t>
            </a:r>
          </a:p>
          <a:p>
            <a:r>
              <a:rPr lang="en-US" b="1" dirty="0" smtClean="0"/>
              <a:t>A man – maturity, not a child</a:t>
            </a:r>
          </a:p>
          <a:p>
            <a:r>
              <a:rPr lang="en-US" b="1" dirty="0" smtClean="0"/>
              <a:t>Leave his father and his mother – family unit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Genesis 2:24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Therefore – a conclusion, result</a:t>
            </a:r>
          </a:p>
          <a:p>
            <a:r>
              <a:rPr lang="en-US" b="1" dirty="0" smtClean="0"/>
              <a:t>Shall – a statement of fact, an obligation</a:t>
            </a:r>
          </a:p>
          <a:p>
            <a:r>
              <a:rPr lang="en-US" b="1" dirty="0" smtClean="0"/>
              <a:t>A man – maturity, not a child</a:t>
            </a:r>
          </a:p>
          <a:p>
            <a:r>
              <a:rPr lang="en-US" b="1" dirty="0" smtClean="0"/>
              <a:t>Leave his father and his mother – family unit</a:t>
            </a:r>
          </a:p>
          <a:p>
            <a:r>
              <a:rPr lang="en-US" b="1" dirty="0" smtClean="0"/>
              <a:t>And be joined - commitment, new family unit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Genesis 2:24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Therefore – a conclusion, result</a:t>
            </a:r>
          </a:p>
          <a:p>
            <a:r>
              <a:rPr lang="en-US" b="1" dirty="0" smtClean="0"/>
              <a:t>Shall – a statement of fact, an obligation</a:t>
            </a:r>
          </a:p>
          <a:p>
            <a:r>
              <a:rPr lang="en-US" b="1" dirty="0" smtClean="0"/>
              <a:t>A man – maturity, not a child</a:t>
            </a:r>
          </a:p>
          <a:p>
            <a:r>
              <a:rPr lang="en-US" b="1" dirty="0" smtClean="0"/>
              <a:t>Leave his father and his mother – family unit</a:t>
            </a:r>
          </a:p>
          <a:p>
            <a:r>
              <a:rPr lang="en-US" b="1" dirty="0" smtClean="0"/>
              <a:t>And be joined - commitment, new family unit </a:t>
            </a:r>
          </a:p>
          <a:p>
            <a:r>
              <a:rPr lang="en-US" b="1" dirty="0" smtClean="0"/>
              <a:t>To his wife - </a:t>
            </a:r>
            <a:r>
              <a:rPr lang="en-US" sz="3000" b="1" dirty="0" smtClean="0"/>
              <a:t>complementary, suitable, helpmate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b="1" dirty="0" smtClean="0"/>
              <a:t>There is lots of opposition to marriage</a:t>
            </a:r>
          </a:p>
          <a:p>
            <a:pPr lvl="1"/>
            <a:r>
              <a:rPr lang="en-US" b="1" dirty="0" smtClean="0"/>
              <a:t>American courts/other countries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Genesis 2:24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Therefore – a conclusion, result</a:t>
            </a:r>
          </a:p>
          <a:p>
            <a:r>
              <a:rPr lang="en-US" b="1" dirty="0" smtClean="0"/>
              <a:t>Shall – a statement of fact, an obligation</a:t>
            </a:r>
          </a:p>
          <a:p>
            <a:r>
              <a:rPr lang="en-US" b="1" dirty="0" smtClean="0"/>
              <a:t>A man – maturity, not a child</a:t>
            </a:r>
          </a:p>
          <a:p>
            <a:r>
              <a:rPr lang="en-US" b="1" dirty="0" smtClean="0"/>
              <a:t>Leave his father and his mother – family unit</a:t>
            </a:r>
          </a:p>
          <a:p>
            <a:r>
              <a:rPr lang="en-US" b="1" dirty="0" smtClean="0"/>
              <a:t>And be joined - commitment, new family unit </a:t>
            </a:r>
          </a:p>
          <a:p>
            <a:r>
              <a:rPr lang="en-US" b="1" dirty="0" smtClean="0"/>
              <a:t>To his wife - </a:t>
            </a:r>
            <a:r>
              <a:rPr lang="en-US" sz="3000" b="1" dirty="0" smtClean="0"/>
              <a:t>complementary, suitable, helpmate</a:t>
            </a:r>
          </a:p>
          <a:p>
            <a:r>
              <a:rPr lang="en-US" b="1" dirty="0" smtClean="0"/>
              <a:t>And they – the new male/female family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Genesis 2:24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Therefore – a conclusion, result</a:t>
            </a:r>
          </a:p>
          <a:p>
            <a:r>
              <a:rPr lang="en-US" b="1" dirty="0" smtClean="0"/>
              <a:t>Shall – a statement of fact, an obligation</a:t>
            </a:r>
          </a:p>
          <a:p>
            <a:r>
              <a:rPr lang="en-US" b="1" dirty="0" smtClean="0"/>
              <a:t>A man – maturity, not a child</a:t>
            </a:r>
          </a:p>
          <a:p>
            <a:r>
              <a:rPr lang="en-US" b="1" dirty="0" smtClean="0"/>
              <a:t>Leave his father and his mother – family unit</a:t>
            </a:r>
          </a:p>
          <a:p>
            <a:r>
              <a:rPr lang="en-US" b="1" dirty="0" smtClean="0"/>
              <a:t>And be joined - commitment, new family unit </a:t>
            </a:r>
          </a:p>
          <a:p>
            <a:r>
              <a:rPr lang="en-US" b="1" dirty="0" smtClean="0"/>
              <a:t>To his wife - </a:t>
            </a:r>
            <a:r>
              <a:rPr lang="en-US" sz="3000" b="1" dirty="0" smtClean="0"/>
              <a:t>complementary, suitable, helpmate</a:t>
            </a:r>
          </a:p>
          <a:p>
            <a:r>
              <a:rPr lang="en-US" b="1" dirty="0" smtClean="0"/>
              <a:t>And they – the new male/female family</a:t>
            </a:r>
          </a:p>
          <a:p>
            <a:r>
              <a:rPr lang="en-US" b="1" dirty="0" smtClean="0"/>
              <a:t>Shall become – process, result, future event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Genesis 2:24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Therefore – a conclusion, result</a:t>
            </a:r>
          </a:p>
          <a:p>
            <a:r>
              <a:rPr lang="en-US" b="1" dirty="0" smtClean="0"/>
              <a:t>Shall – a statement of fact, an obligation</a:t>
            </a:r>
          </a:p>
          <a:p>
            <a:r>
              <a:rPr lang="en-US" b="1" dirty="0" smtClean="0"/>
              <a:t>A man – maturity, not a child</a:t>
            </a:r>
          </a:p>
          <a:p>
            <a:r>
              <a:rPr lang="en-US" b="1" dirty="0" smtClean="0"/>
              <a:t>Leave his father and his mother – family unit</a:t>
            </a:r>
          </a:p>
          <a:p>
            <a:r>
              <a:rPr lang="en-US" b="1" dirty="0" smtClean="0"/>
              <a:t>And be joined - commitment, new family unit</a:t>
            </a:r>
          </a:p>
          <a:p>
            <a:r>
              <a:rPr lang="en-US" b="1" dirty="0" smtClean="0"/>
              <a:t>To his wife - </a:t>
            </a:r>
            <a:r>
              <a:rPr lang="en-US" sz="3000" b="1" dirty="0" smtClean="0"/>
              <a:t>complementary, suitable, helpmate</a:t>
            </a:r>
          </a:p>
          <a:p>
            <a:r>
              <a:rPr lang="en-US" b="1" dirty="0" smtClean="0"/>
              <a:t>And they – the new male/female family</a:t>
            </a:r>
          </a:p>
          <a:p>
            <a:r>
              <a:rPr lang="en-US" b="1" dirty="0" smtClean="0"/>
              <a:t>Shall become – process, result, future event</a:t>
            </a:r>
          </a:p>
          <a:p>
            <a:r>
              <a:rPr lang="en-US" b="1" dirty="0" smtClean="0"/>
              <a:t>One flesh – intimacy, exclusiveness, unity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 Binds Together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is a third party at all marriages: God</a:t>
            </a:r>
          </a:p>
          <a:p>
            <a:pPr lvl="1"/>
            <a:r>
              <a:rPr lang="en-US" b="1" u="sng" dirty="0" smtClean="0"/>
              <a:t>He</a:t>
            </a:r>
            <a:r>
              <a:rPr lang="en-US" b="1" dirty="0" smtClean="0"/>
              <a:t> hears our vows</a:t>
            </a:r>
          </a:p>
          <a:p>
            <a:pPr lvl="1"/>
            <a:r>
              <a:rPr lang="en-US" b="1" u="sng" dirty="0" smtClean="0"/>
              <a:t>He</a:t>
            </a:r>
            <a:r>
              <a:rPr lang="en-US" b="1" dirty="0" smtClean="0"/>
              <a:t> does the marriage bonding</a:t>
            </a:r>
          </a:p>
          <a:p>
            <a:pPr lvl="1"/>
            <a:r>
              <a:rPr lang="en-US" b="1" dirty="0" smtClean="0"/>
              <a:t>The actual ceremony will vary (laws, customs)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 Binds Together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There is a third party at all marriages: God</a:t>
            </a:r>
          </a:p>
          <a:p>
            <a:pPr lvl="1"/>
            <a:r>
              <a:rPr lang="en-US" b="1" u="sng" dirty="0" smtClean="0"/>
              <a:t>He</a:t>
            </a:r>
            <a:r>
              <a:rPr lang="en-US" b="1" dirty="0" smtClean="0"/>
              <a:t> hears our vows</a:t>
            </a:r>
          </a:p>
          <a:p>
            <a:pPr lvl="1"/>
            <a:r>
              <a:rPr lang="en-US" b="1" u="sng" dirty="0" smtClean="0"/>
              <a:t>He</a:t>
            </a:r>
            <a:r>
              <a:rPr lang="en-US" b="1" dirty="0" smtClean="0"/>
              <a:t> does the marriage bonding</a:t>
            </a:r>
          </a:p>
          <a:p>
            <a:pPr lvl="1"/>
            <a:r>
              <a:rPr lang="en-US" b="1" dirty="0" smtClean="0"/>
              <a:t>The actual ceremony will vary (laws, customs)</a:t>
            </a:r>
          </a:p>
          <a:p>
            <a:r>
              <a:rPr lang="en-US" b="1" dirty="0" smtClean="0"/>
              <a:t>This is true whether or not you are one of God’s people</a:t>
            </a:r>
          </a:p>
          <a:p>
            <a:pPr lvl="1"/>
            <a:r>
              <a:rPr lang="en-US" b="1" dirty="0" smtClean="0"/>
              <a:t>God’s institution is universal–“…in the beginning…” (Mark 10:6-8)</a:t>
            </a:r>
          </a:p>
          <a:p>
            <a:pPr lvl="1"/>
            <a:r>
              <a:rPr lang="en-US" b="1" dirty="0" smtClean="0"/>
              <a:t>Herod/Herodias (Mark 6:18)</a:t>
            </a:r>
          </a:p>
          <a:p>
            <a:pPr lvl="1"/>
            <a:r>
              <a:rPr lang="en-US" b="1" dirty="0" smtClean="0"/>
              <a:t>Samaritan woman (John 4:18)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Only God Can Loose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When man tries to change this, he complicates matters</a:t>
            </a:r>
          </a:p>
          <a:p>
            <a:pPr lvl="1"/>
            <a:r>
              <a:rPr lang="en-US" b="1" dirty="0" smtClean="0"/>
              <a:t>Individually – multiple marriages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Only God Can Loose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When man tries to change this, he complicates matters</a:t>
            </a:r>
          </a:p>
          <a:p>
            <a:pPr lvl="1"/>
            <a:r>
              <a:rPr lang="en-US" b="1" dirty="0" smtClean="0"/>
              <a:t>Individually – multiple marriages</a:t>
            </a:r>
          </a:p>
          <a:p>
            <a:pPr lvl="1"/>
            <a:r>
              <a:rPr lang="en-US" b="1" dirty="0" err="1" smtClean="0"/>
              <a:t>Gov’t</a:t>
            </a:r>
            <a:r>
              <a:rPr lang="en-US" b="1" dirty="0" smtClean="0"/>
              <a:t> – no-fault div., common-law marriage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Only God Can Loose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When man tries to change this, he complicates matters</a:t>
            </a:r>
          </a:p>
          <a:p>
            <a:pPr lvl="1"/>
            <a:r>
              <a:rPr lang="en-US" b="1" dirty="0" smtClean="0"/>
              <a:t>Individually – multiple marriages</a:t>
            </a:r>
          </a:p>
          <a:p>
            <a:pPr lvl="1"/>
            <a:r>
              <a:rPr lang="en-US" b="1" dirty="0" err="1" smtClean="0"/>
              <a:t>Gov’t</a:t>
            </a:r>
            <a:r>
              <a:rPr lang="en-US" b="1" dirty="0" smtClean="0"/>
              <a:t> – no-fault div., common-law marriage</a:t>
            </a:r>
          </a:p>
          <a:p>
            <a:pPr lvl="1"/>
            <a:r>
              <a:rPr lang="en-US" b="1" dirty="0" smtClean="0"/>
              <a:t>Churches – “What you did before…”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Only God Can Loose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When man tries to change this, he complicates matters</a:t>
            </a:r>
          </a:p>
          <a:p>
            <a:pPr lvl="1"/>
            <a:r>
              <a:rPr lang="en-US" b="1" dirty="0" smtClean="0"/>
              <a:t>Individually – multiple marriages</a:t>
            </a:r>
          </a:p>
          <a:p>
            <a:pPr lvl="1"/>
            <a:r>
              <a:rPr lang="en-US" b="1" dirty="0" err="1" smtClean="0"/>
              <a:t>Gov’t</a:t>
            </a:r>
            <a:r>
              <a:rPr lang="en-US" b="1" dirty="0" smtClean="0"/>
              <a:t> – no-fault div., common-law marriage</a:t>
            </a:r>
          </a:p>
          <a:p>
            <a:pPr lvl="1"/>
            <a:r>
              <a:rPr lang="en-US" b="1" dirty="0" smtClean="0"/>
              <a:t>Churches – “What you did before…”</a:t>
            </a:r>
          </a:p>
          <a:p>
            <a:r>
              <a:rPr lang="en-US" b="1" dirty="0" smtClean="0"/>
              <a:t>There are only two ways to end a marriage</a:t>
            </a:r>
          </a:p>
          <a:p>
            <a:pPr lvl="1"/>
            <a:r>
              <a:rPr lang="en-US" b="1" dirty="0" smtClean="0"/>
              <a:t>Death – Romans 7:1-3; 1 Corinthians 7:39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Only God Can Loose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When man tries to change this, he complicates matters</a:t>
            </a:r>
          </a:p>
          <a:p>
            <a:pPr lvl="1"/>
            <a:r>
              <a:rPr lang="en-US" b="1" dirty="0" smtClean="0"/>
              <a:t>Individually – multiple marriages</a:t>
            </a:r>
          </a:p>
          <a:p>
            <a:pPr lvl="1"/>
            <a:r>
              <a:rPr lang="en-US" b="1" dirty="0" err="1" smtClean="0"/>
              <a:t>Gov’t</a:t>
            </a:r>
            <a:r>
              <a:rPr lang="en-US" b="1" dirty="0" smtClean="0"/>
              <a:t> – no-fault div., common-law marriage</a:t>
            </a:r>
          </a:p>
          <a:p>
            <a:pPr lvl="1"/>
            <a:r>
              <a:rPr lang="en-US" b="1" dirty="0" smtClean="0"/>
              <a:t>Churches – “What you did before…”</a:t>
            </a:r>
          </a:p>
          <a:p>
            <a:r>
              <a:rPr lang="en-US" b="1" dirty="0" smtClean="0"/>
              <a:t>There are only two ways to end a marriage</a:t>
            </a:r>
          </a:p>
          <a:p>
            <a:pPr lvl="1"/>
            <a:r>
              <a:rPr lang="en-US" b="1" dirty="0" smtClean="0"/>
              <a:t>Death – Romans 7:1-3; 1 Corinthians 7:39</a:t>
            </a:r>
          </a:p>
          <a:p>
            <a:pPr lvl="1"/>
            <a:r>
              <a:rPr lang="en-US" b="1" dirty="0" smtClean="0"/>
              <a:t>Divorce due to adultery – Matthew 19:1-9</a:t>
            </a:r>
          </a:p>
          <a:p>
            <a:pPr lvl="2"/>
            <a:r>
              <a:rPr lang="en-US" b="1" dirty="0" smtClean="0"/>
              <a:t>God hates divorce – Malachi 2:16</a:t>
            </a:r>
          </a:p>
          <a:p>
            <a:pPr lvl="2"/>
            <a:r>
              <a:rPr lang="en-US" b="1" dirty="0" smtClean="0"/>
              <a:t>Only the innocent party is loosed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b="1" dirty="0" smtClean="0"/>
              <a:t>There is lots of opposition to marriage</a:t>
            </a:r>
          </a:p>
          <a:p>
            <a:pPr lvl="1"/>
            <a:r>
              <a:rPr lang="en-US" b="1" dirty="0" smtClean="0"/>
              <a:t>American courts/other countries</a:t>
            </a:r>
          </a:p>
          <a:p>
            <a:pPr lvl="1"/>
            <a:r>
              <a:rPr lang="en-US" b="1" dirty="0" smtClean="0"/>
              <a:t>Special int. groups: gay rights groups (LGBT, etc.), Mormons, Muslims, NAMBLA, bestiality orgs, etc.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reject God’s authority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They may have a piece of paper stating something that a Higher Authority </a:t>
            </a:r>
            <a:r>
              <a:rPr lang="en-US" b="1" u="sng" dirty="0" smtClean="0"/>
              <a:t>rejects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reject God’s authority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They may have a piece of paper stating something that a Higher Authority </a:t>
            </a:r>
            <a:r>
              <a:rPr lang="en-US" b="1" u="sng" dirty="0" smtClean="0"/>
              <a:t>rejects</a:t>
            </a:r>
          </a:p>
          <a:p>
            <a:r>
              <a:rPr lang="en-US" b="1" dirty="0" smtClean="0"/>
              <a:t>They have no basis for accepting/rejecting </a:t>
            </a:r>
            <a:r>
              <a:rPr lang="en-US" b="1" u="sng" dirty="0" smtClean="0"/>
              <a:t>any innovation </a:t>
            </a:r>
            <a:r>
              <a:rPr lang="en-US" b="1" dirty="0" smtClean="0"/>
              <a:t>in marriage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reject God’s authority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They may have a piece of paper stating something that a Higher Authority </a:t>
            </a:r>
            <a:r>
              <a:rPr lang="en-US" b="1" u="sng" dirty="0" smtClean="0"/>
              <a:t>rejects</a:t>
            </a:r>
          </a:p>
          <a:p>
            <a:r>
              <a:rPr lang="en-US" b="1" dirty="0" smtClean="0"/>
              <a:t>They have no basis for accepting/rejecting </a:t>
            </a:r>
            <a:r>
              <a:rPr lang="en-US" b="1" u="sng" dirty="0" smtClean="0"/>
              <a:t>any innovation</a:t>
            </a:r>
            <a:r>
              <a:rPr lang="en-US" b="1" dirty="0" smtClean="0"/>
              <a:t> in marriage</a:t>
            </a:r>
          </a:p>
          <a:p>
            <a:r>
              <a:rPr lang="en-US" b="1" dirty="0" smtClean="0"/>
              <a:t>They must recognize that they are rejecting </a:t>
            </a:r>
            <a:r>
              <a:rPr lang="en-US" b="1" u="sng" dirty="0" smtClean="0"/>
              <a:t>God’s authority</a:t>
            </a:r>
            <a:r>
              <a:rPr lang="en-US" b="1" dirty="0" smtClean="0"/>
              <a:t> in place of another authority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reject God’s authority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b="1" dirty="0" smtClean="0"/>
              <a:t>They may have a piece of paper stating something that a Higher Authority </a:t>
            </a:r>
            <a:r>
              <a:rPr lang="en-US" b="1" u="sng" dirty="0" smtClean="0"/>
              <a:t>rejects</a:t>
            </a:r>
          </a:p>
          <a:p>
            <a:r>
              <a:rPr lang="en-US" b="1" dirty="0" smtClean="0"/>
              <a:t>They have no basis for accepting/rejecting </a:t>
            </a:r>
            <a:r>
              <a:rPr lang="en-US" b="1" u="sng" dirty="0" smtClean="0"/>
              <a:t>any innovation</a:t>
            </a:r>
            <a:r>
              <a:rPr lang="en-US" b="1" dirty="0" smtClean="0"/>
              <a:t> in marriage</a:t>
            </a:r>
          </a:p>
          <a:p>
            <a:r>
              <a:rPr lang="en-US" b="1" dirty="0" smtClean="0"/>
              <a:t>They must recognize that they are rejecting </a:t>
            </a:r>
            <a:r>
              <a:rPr lang="en-US" b="1" u="sng" dirty="0" smtClean="0"/>
              <a:t>God’s authority</a:t>
            </a:r>
            <a:r>
              <a:rPr lang="en-US" b="1" dirty="0" smtClean="0"/>
              <a:t> in place of another authority</a:t>
            </a:r>
          </a:p>
          <a:p>
            <a:r>
              <a:rPr lang="en-US" b="1" dirty="0" smtClean="0"/>
              <a:t>They will stand before God on Judgment Day</a:t>
            </a:r>
          </a:p>
          <a:p>
            <a:pPr lvl="1"/>
            <a:r>
              <a:rPr lang="en-US" b="1" dirty="0" smtClean="0"/>
              <a:t>Matthew 28:18; John 8:31</a:t>
            </a:r>
          </a:p>
          <a:p>
            <a:pPr lvl="1"/>
            <a:r>
              <a:rPr lang="en-US" b="1" dirty="0" smtClean="0"/>
              <a:t>John 6:66-68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Male and female</a:t>
            </a:r>
          </a:p>
          <a:p>
            <a:pPr lvl="1"/>
            <a:r>
              <a:rPr lang="en-US" b="1" dirty="0" smtClean="0"/>
              <a:t>Opposite, not same, sex</a:t>
            </a:r>
          </a:p>
          <a:p>
            <a:pPr lvl="1"/>
            <a:r>
              <a:rPr lang="en-US" b="1" dirty="0" smtClean="0"/>
              <a:t>Singular </a:t>
            </a:r>
            <a:endParaRPr lang="en-US" b="1" dirty="0"/>
          </a:p>
          <a:p>
            <a:r>
              <a:rPr lang="en-US" b="1" u="sng" dirty="0" smtClean="0"/>
              <a:t>Not good</a:t>
            </a:r>
            <a:r>
              <a:rPr lang="en-US" b="1" dirty="0" smtClean="0"/>
              <a:t> that man should be alone (</a:t>
            </a:r>
            <a:r>
              <a:rPr lang="en-US" sz="3000" b="1" dirty="0" smtClean="0"/>
              <a:t>Gen. 2:18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Woman was not an afterthought</a:t>
            </a:r>
          </a:p>
          <a:p>
            <a:pPr lvl="1"/>
            <a:r>
              <a:rPr lang="en-US" b="1" dirty="0" smtClean="0"/>
              <a:t>God had already created male/female (as well as other variations of reproduction)</a:t>
            </a:r>
          </a:p>
          <a:p>
            <a:pPr lvl="1"/>
            <a:r>
              <a:rPr lang="en-US" b="1" dirty="0" smtClean="0"/>
              <a:t>Man needed to understand his need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God created the institution of marriage</a:t>
            </a:r>
          </a:p>
          <a:p>
            <a:pPr lvl="1"/>
            <a:r>
              <a:rPr lang="en-US" b="1" dirty="0" smtClean="0"/>
              <a:t>In the beginning (Gen. 2:24 is prophetic – no father or mother yet)</a:t>
            </a:r>
          </a:p>
          <a:p>
            <a:pPr lvl="1"/>
            <a:r>
              <a:rPr lang="en-US" b="1" dirty="0" smtClean="0"/>
              <a:t>He decided what is acceptable in His sight</a:t>
            </a:r>
          </a:p>
          <a:p>
            <a:pPr lvl="1"/>
            <a:r>
              <a:rPr lang="en-US" b="1" dirty="0" smtClean="0"/>
              <a:t>He binds</a:t>
            </a:r>
          </a:p>
          <a:p>
            <a:pPr lvl="1"/>
            <a:r>
              <a:rPr lang="en-US" b="1" dirty="0" smtClean="0"/>
              <a:t>He looses</a:t>
            </a:r>
          </a:p>
          <a:p>
            <a:pPr lvl="1"/>
            <a:r>
              <a:rPr lang="en-US" b="1" dirty="0" smtClean="0"/>
              <a:t>He blesses the marriage</a:t>
            </a:r>
          </a:p>
          <a:p>
            <a:r>
              <a:rPr lang="en-US" b="1" dirty="0" smtClean="0"/>
              <a:t>Our choice is whether we obey or not</a:t>
            </a:r>
            <a:endParaRPr 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Are </a:t>
            </a:r>
            <a:r>
              <a:rPr lang="en-US" sz="7200" b="1" u="sng" dirty="0" smtClean="0"/>
              <a:t>YOU</a:t>
            </a:r>
            <a:r>
              <a:rPr lang="en-US" sz="7200" b="1" dirty="0" smtClean="0"/>
              <a:t> a Christian?</a:t>
            </a:r>
          </a:p>
        </p:txBody>
      </p:sp>
      <p:sp>
        <p:nvSpPr>
          <p:cNvPr id="59395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Hear</a:t>
            </a:r>
          </a:p>
          <a:p>
            <a:r>
              <a:rPr lang="en-US" sz="4000" b="1" dirty="0" smtClean="0"/>
              <a:t>Believe</a:t>
            </a:r>
          </a:p>
          <a:p>
            <a:r>
              <a:rPr lang="en-US" sz="4000" b="1" dirty="0" smtClean="0"/>
              <a:t>Repent</a:t>
            </a:r>
          </a:p>
          <a:p>
            <a:r>
              <a:rPr lang="en-US" sz="4000" b="1" dirty="0" smtClean="0"/>
              <a:t>Confess</a:t>
            </a:r>
          </a:p>
          <a:p>
            <a:r>
              <a:rPr lang="en-US" sz="4000" b="1" dirty="0" smtClean="0"/>
              <a:t>Be Baptized</a:t>
            </a:r>
          </a:p>
          <a:p>
            <a:r>
              <a:rPr lang="en-US" sz="3400" b="1" dirty="0" smtClean="0"/>
              <a:t>Continue Faithfully</a:t>
            </a:r>
          </a:p>
        </p:txBody>
      </p:sp>
      <p:sp>
        <p:nvSpPr>
          <p:cNvPr id="59396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Romans 10:17</a:t>
            </a:r>
          </a:p>
          <a:p>
            <a:r>
              <a:rPr lang="en-US" sz="4000" b="1" dirty="0" smtClean="0"/>
              <a:t>Mark 16:16</a:t>
            </a:r>
          </a:p>
          <a:p>
            <a:r>
              <a:rPr lang="en-US" sz="4000" b="1" dirty="0" smtClean="0"/>
              <a:t>Acts 2:38</a:t>
            </a:r>
          </a:p>
          <a:p>
            <a:r>
              <a:rPr lang="en-US" sz="4000" b="1" dirty="0" smtClean="0"/>
              <a:t>Acts 22:16</a:t>
            </a:r>
          </a:p>
          <a:p>
            <a:r>
              <a:rPr lang="en-US" sz="4000" b="1" dirty="0" smtClean="0"/>
              <a:t>Mark 16:16</a:t>
            </a:r>
          </a:p>
          <a:p>
            <a:r>
              <a:rPr lang="en-US" sz="4000" b="1" dirty="0" smtClean="0"/>
              <a:t>Hebrews 10:38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b="1" dirty="0" smtClean="0"/>
              <a:t>There is lots of opposition to marriage</a:t>
            </a:r>
          </a:p>
          <a:p>
            <a:pPr lvl="1"/>
            <a:r>
              <a:rPr lang="en-US" b="1" dirty="0" smtClean="0"/>
              <a:t>American courts/other countries</a:t>
            </a:r>
          </a:p>
          <a:p>
            <a:pPr lvl="1"/>
            <a:r>
              <a:rPr lang="en-US" b="1" dirty="0" smtClean="0"/>
              <a:t>Special int. groups: gay rights groups (LGBT, etc.), Mormons, Muslims, NAMBLA, bestiality orgs, etc.</a:t>
            </a:r>
          </a:p>
          <a:p>
            <a:r>
              <a:rPr lang="en-US" b="1" dirty="0" smtClean="0"/>
              <a:t>Why?</a:t>
            </a:r>
          </a:p>
          <a:p>
            <a:pPr lvl="1"/>
            <a:r>
              <a:rPr lang="en-US" b="1" u="sng" dirty="0" smtClean="0"/>
              <a:t>THEY SAY</a:t>
            </a:r>
            <a:r>
              <a:rPr lang="en-US" b="1" dirty="0" smtClean="0"/>
              <a:t>: To make marriage more inclusive and legal for more people; for legal reasons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b="1" dirty="0" smtClean="0"/>
              <a:t>There is lots of opposition to marriage</a:t>
            </a:r>
          </a:p>
          <a:p>
            <a:pPr lvl="1"/>
            <a:r>
              <a:rPr lang="en-US" b="1" dirty="0" smtClean="0"/>
              <a:t>American courts/other countries</a:t>
            </a:r>
          </a:p>
          <a:p>
            <a:pPr lvl="1"/>
            <a:r>
              <a:rPr lang="en-US" b="1" dirty="0" smtClean="0"/>
              <a:t>Special int. groups: gay rights groups (LGBT, etc.), Mormons, Muslims, NAMBLA, bestiality orgs, etc.</a:t>
            </a:r>
          </a:p>
          <a:p>
            <a:r>
              <a:rPr lang="en-US" b="1" dirty="0" smtClean="0"/>
              <a:t>Why?</a:t>
            </a:r>
          </a:p>
          <a:p>
            <a:pPr lvl="1"/>
            <a:r>
              <a:rPr lang="en-US" b="1" u="sng" dirty="0" smtClean="0"/>
              <a:t>THEY SAY</a:t>
            </a:r>
            <a:r>
              <a:rPr lang="en-US" b="1" dirty="0" smtClean="0"/>
              <a:t>: To make marriage more inclusive and legal for more people; for legal reasons</a:t>
            </a:r>
          </a:p>
          <a:p>
            <a:pPr lvl="1"/>
            <a:r>
              <a:rPr lang="en-US" b="1" u="sng" dirty="0" smtClean="0"/>
              <a:t>HOWEVER</a:t>
            </a:r>
            <a:r>
              <a:rPr lang="en-US" b="1" dirty="0" smtClean="0"/>
              <a:t>: </a:t>
            </a:r>
            <a:r>
              <a:rPr lang="en-US" b="1" u="sng" dirty="0" smtClean="0"/>
              <a:t>God</a:t>
            </a:r>
            <a:r>
              <a:rPr lang="en-US" b="1" dirty="0" smtClean="0"/>
              <a:t> instituted marriage – </a:t>
            </a:r>
            <a:r>
              <a:rPr lang="en-US" b="1" u="sng" dirty="0" smtClean="0"/>
              <a:t>He</a:t>
            </a:r>
            <a:r>
              <a:rPr lang="en-US" b="1" dirty="0" smtClean="0"/>
              <a:t> defines it, not man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Institutions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Family</a:t>
            </a:r>
          </a:p>
        </p:txBody>
      </p:sp>
      <p:pic>
        <p:nvPicPr>
          <p:cNvPr id="4" name="Picture 3" descr="Compton Family Reunion Nov.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73218"/>
            <a:ext cx="7315200" cy="48847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Institutions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Family</a:t>
            </a:r>
          </a:p>
        </p:txBody>
      </p:sp>
      <p:pic>
        <p:nvPicPr>
          <p:cNvPr id="5" name="Picture 4" descr="Rey's Pix 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5600" y="3124200"/>
            <a:ext cx="4978400" cy="3733800"/>
          </a:xfrm>
          <a:prstGeom prst="rect">
            <a:avLst/>
          </a:prstGeom>
        </p:spPr>
      </p:pic>
      <p:pic>
        <p:nvPicPr>
          <p:cNvPr id="6" name="Picture 5" descr="Rey's Pix 03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124200"/>
            <a:ext cx="43434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Institutions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Family</a:t>
            </a:r>
          </a:p>
          <a:p>
            <a:pPr lvl="1"/>
            <a:r>
              <a:rPr lang="en-US" b="1" dirty="0" smtClean="0"/>
              <a:t>The first institution God created for man</a:t>
            </a:r>
          </a:p>
          <a:p>
            <a:pPr lvl="1"/>
            <a:r>
              <a:rPr lang="en-US" b="1" dirty="0" smtClean="0"/>
              <a:t>The building block of society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God’s Institutions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Family</a:t>
            </a:r>
          </a:p>
          <a:p>
            <a:r>
              <a:rPr lang="en-US" b="1" dirty="0" smtClean="0"/>
              <a:t>The Government</a:t>
            </a:r>
          </a:p>
        </p:txBody>
      </p:sp>
      <p:pic>
        <p:nvPicPr>
          <p:cNvPr id="4" name="Picture 3" descr="MarketsServed_GovernmentFlag.jpg"/>
          <p:cNvPicPr>
            <a:picLocks noChangeAspect="1"/>
          </p:cNvPicPr>
          <p:nvPr/>
        </p:nvPicPr>
        <p:blipFill>
          <a:blip r:embed="rId2" cstate="print"/>
          <a:srcRect t="2128" r="17155"/>
          <a:stretch>
            <a:fillRect/>
          </a:stretch>
        </p:blipFill>
        <p:spPr>
          <a:xfrm>
            <a:off x="5096252" y="3200400"/>
            <a:ext cx="4047748" cy="3657600"/>
          </a:xfrm>
          <a:prstGeom prst="rect">
            <a:avLst/>
          </a:prstGeom>
        </p:spPr>
      </p:pic>
      <p:pic>
        <p:nvPicPr>
          <p:cNvPr id="5" name="Picture 4" descr="CapitolBld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200400"/>
            <a:ext cx="5579937" cy="365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1252</Words>
  <Application>Microsoft Office PowerPoint</Application>
  <PresentationFormat>On-screen Show (4:3)</PresentationFormat>
  <Paragraphs>201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Back to Basics – Marriage</vt:lpstr>
      <vt:lpstr>INTRODUCTION</vt:lpstr>
      <vt:lpstr>INTRODUCTION</vt:lpstr>
      <vt:lpstr>INTRODUCTION</vt:lpstr>
      <vt:lpstr>INTRODUCTION</vt:lpstr>
      <vt:lpstr>God’s Institutions</vt:lpstr>
      <vt:lpstr>God’s Institutions</vt:lpstr>
      <vt:lpstr>God’s Institutions</vt:lpstr>
      <vt:lpstr>God’s Institutions</vt:lpstr>
      <vt:lpstr>God’s Institutions</vt:lpstr>
      <vt:lpstr>God’s Institutions</vt:lpstr>
      <vt:lpstr>God’s Institutions</vt:lpstr>
      <vt:lpstr>God’s Institutions</vt:lpstr>
      <vt:lpstr>Genesis 2:24</vt:lpstr>
      <vt:lpstr>Genesis 2:24</vt:lpstr>
      <vt:lpstr>Genesis 2:24</vt:lpstr>
      <vt:lpstr>Genesis 2:24</vt:lpstr>
      <vt:lpstr>Genesis 2:24</vt:lpstr>
      <vt:lpstr>Genesis 2:24</vt:lpstr>
      <vt:lpstr>Genesis 2:24</vt:lpstr>
      <vt:lpstr>Genesis 2:24</vt:lpstr>
      <vt:lpstr>Genesis 2:24</vt:lpstr>
      <vt:lpstr>God Binds Together</vt:lpstr>
      <vt:lpstr>God Binds Together</vt:lpstr>
      <vt:lpstr>Only God Can Loose</vt:lpstr>
      <vt:lpstr>Only God Can Loose</vt:lpstr>
      <vt:lpstr>Only God Can Loose</vt:lpstr>
      <vt:lpstr>Only God Can Loose</vt:lpstr>
      <vt:lpstr>Only God Can Loose</vt:lpstr>
      <vt:lpstr>Some reject God’s authority</vt:lpstr>
      <vt:lpstr>Some reject God’s authority</vt:lpstr>
      <vt:lpstr>Some reject God’s authority</vt:lpstr>
      <vt:lpstr>Some reject God’s authority</vt:lpstr>
      <vt:lpstr>CONCLUSION</vt:lpstr>
      <vt:lpstr>CONCLUSION</vt:lpstr>
      <vt:lpstr>Are YOU a Christian?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Basics-Marriage</dc:title>
  <dc:creator>Pili</dc:creator>
  <cp:lastModifiedBy>Pili</cp:lastModifiedBy>
  <cp:revision>55</cp:revision>
  <dcterms:created xsi:type="dcterms:W3CDTF">2014-05-02T22:23:49Z</dcterms:created>
  <dcterms:modified xsi:type="dcterms:W3CDTF">2015-07-08T22:45:26Z</dcterms:modified>
</cp:coreProperties>
</file>