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79" r:id="rId2"/>
    <p:sldId id="256" r:id="rId3"/>
    <p:sldId id="258" r:id="rId4"/>
    <p:sldId id="282" r:id="rId5"/>
    <p:sldId id="280" r:id="rId6"/>
    <p:sldId id="283" r:id="rId7"/>
    <p:sldId id="284" r:id="rId8"/>
    <p:sldId id="286" r:id="rId9"/>
    <p:sldId id="287" r:id="rId10"/>
    <p:sldId id="285" r:id="rId11"/>
    <p:sldId id="288" r:id="rId12"/>
    <p:sldId id="289" r:id="rId13"/>
    <p:sldId id="290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0A23F1B-92CD-449A-9E22-E8580F362365}" type="datetimeFigureOut">
              <a:rPr lang="en-US"/>
              <a:pPr/>
              <a:t>9/16/2013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B4B019A-0A05-4E7F-ACBB-231CB8936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0CEBC3-2318-41EB-BBC0-33A6E1790F75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8F9B4-759D-4307-B619-E9290A06A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8BF51-1CB5-4811-A486-9452658C6E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DE22873-91AD-4177-A5FE-62809C2BFC76}" type="slidenum">
              <a:rPr lang="en-US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73BCED4-7780-4C6C-B4B1-00582C21A654}" type="slidenum">
              <a:rPr lang="en-US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D0199D3-CABA-4FFA-9EC8-83666C20F5C4}" type="slidenum">
              <a:rPr lang="en-US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A2836C6-FF5D-40F5-9884-9D83A358BE5B}" type="slidenum">
              <a:rPr lang="en-US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CDA79-1CA9-4188-B97F-25BED0D3A3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3320AA-4062-44F5-A878-2CEFA40BB3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1893B-615A-4B76-9067-21C95BCE1C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21742F7-17C2-44EF-9BA0-DD70BDF209D3}" type="slidenum">
              <a:rPr lang="en-US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7487A86-3709-4DD6-B0BF-D6B00D44BB16}" type="slidenum">
              <a:rPr lang="en-US" sz="1200">
                <a:latin typeface="+mn-lt"/>
                <a:cs typeface="+mn-cs"/>
              </a:rPr>
              <a:pPr algn="r">
                <a:defRPr/>
              </a:pPr>
              <a:t>5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8AC00C-789D-4898-842C-A304EB810E5F}" type="slidenum">
              <a:rPr lang="en-US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D779548-2F12-44DC-ABDE-1C9E330FA3C9}" type="slidenum">
              <a:rPr lang="en-US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A1C9CFE-EC6A-4662-8C4B-82F16909A15D}" type="slidenum">
              <a:rPr lang="en-US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223C918-B649-4ABF-A6BA-90A2871BBD4B}" type="slidenum">
              <a:rPr lang="en-US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B18A-56F9-4BBC-85E4-9BAD5632D0A1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CFF2-2633-41D4-89F6-53ED2FA3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DAE3-BAF7-43B6-A841-F7BA0976F2BF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14AD-1EF0-474A-960B-1B25F5893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545B-ACE4-4235-BA87-2B2BB7D0D491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8E03C-375A-4E20-8CA4-9B90941E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8B67-13BE-4F82-9256-A1BF161BD904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A3D7-2A2A-43DB-A1BE-886AAA8FB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8854-26E3-4EEA-9D5D-760A1CF68810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DECC-16F2-4E2F-BAEB-04E4C1683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A1AB-2CE5-4F5A-9CCE-8914D15AED62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F2EA-022D-441C-8193-F29FAC68A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7855-0072-4083-A76B-A7A57678F3A5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50AC-2DE3-4FC6-BBC9-A1A7A1FE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2C2D-F1FC-497E-A31F-296C23442369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A557-6993-4DCE-A2F4-6A1A9239F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3600-F3E7-42FB-A195-BE51CB3DBCFF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695B-566D-4271-8175-3C81AF93F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54785-B472-485E-9025-F2F1CAB0E048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7562-E3EA-4424-8347-6DAC1DDF5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3937-516B-4532-8AEA-96CD4224BD5A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7475-6D6A-42F3-A03C-6DFB4AAFA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07219-C9BA-4AE7-9AD4-11B8318EB3EF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A0541-1501-4689-AFFA-AB12A07D4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243260-5AD6-4B7F-9188-416D5F143FC1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B9A2E9-7F59-4C4D-97AD-7E51BB264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7" r:id="rId2"/>
    <p:sldLayoutId id="2147483810" r:id="rId3"/>
    <p:sldLayoutId id="2147483806" r:id="rId4"/>
    <p:sldLayoutId id="2147483805" r:id="rId5"/>
    <p:sldLayoutId id="2147483804" r:id="rId6"/>
    <p:sldLayoutId id="2147483811" r:id="rId7"/>
    <p:sldLayoutId id="2147483812" r:id="rId8"/>
    <p:sldLayoutId id="2147483813" r:id="rId9"/>
    <p:sldLayoutId id="2147483803" r:id="rId10"/>
    <p:sldLayoutId id="2147483814" r:id="rId11"/>
    <p:sldLayoutId id="21474838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noFill/>
          <a:ln/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b="1" i="1" u="sng" smtClean="0">
                <a:solidFill>
                  <a:schemeClr val="accent1"/>
                </a:solidFill>
              </a:rPr>
              <a:t>“Es Poder de Dios para Salvación”</a:t>
            </a:r>
          </a:p>
          <a:p>
            <a:pPr eaLnBrk="1" hangingPunct="1"/>
            <a:r>
              <a:rPr lang="es-MX" b="1" i="1" smtClean="0">
                <a:solidFill>
                  <a:schemeClr val="accent1"/>
                </a:solidFill>
              </a:rPr>
              <a:t> </a:t>
            </a:r>
            <a:r>
              <a:rPr lang="es-MX" b="1" smtClean="0"/>
              <a:t>No hay otro poder que pueda </a:t>
            </a:r>
            <a:r>
              <a:rPr lang="es-MX" b="1" i="1" u="sng" smtClean="0"/>
              <a:t>salvar</a:t>
            </a:r>
          </a:p>
          <a:p>
            <a:pPr lvl="1" eaLnBrk="1" hangingPunct="1"/>
            <a:r>
              <a:rPr lang="es-MX" sz="2400" b="1" i="1" u="sng" smtClean="0"/>
              <a:t>No hay tal poder en la sabiduría humana</a:t>
            </a:r>
          </a:p>
          <a:p>
            <a:pPr marL="1143000" lvl="2" eaLnBrk="1" hangingPunct="1"/>
            <a:r>
              <a:rPr lang="es-MX" sz="2000" b="1" smtClean="0"/>
              <a:t>1 Cor.1:30; 2:7, el evangelio es la sabiduría de Dios </a:t>
            </a:r>
          </a:p>
          <a:p>
            <a:pPr lvl="1" eaLnBrk="1" hangingPunct="1"/>
            <a:r>
              <a:rPr lang="es-MX" sz="2400" b="1" i="1" u="sng" smtClean="0"/>
              <a:t>No hay tal poder en el Imperio Romano</a:t>
            </a:r>
          </a:p>
          <a:p>
            <a:pPr lvl="1" eaLnBrk="1" hangingPunct="1"/>
            <a:r>
              <a:rPr lang="es-MX" sz="2400" b="1" i="1" u="sng" smtClean="0"/>
              <a:t>No hay tal poder en la Ley de Moisés</a:t>
            </a:r>
          </a:p>
          <a:p>
            <a:pPr eaLnBrk="1" hangingPunct="1"/>
            <a:r>
              <a:rPr lang="es-MX" b="1" smtClean="0"/>
              <a:t>Fue Confirmado Por Medio De Grandes Actos Sobrenaturales,</a:t>
            </a:r>
            <a:r>
              <a:rPr lang="es-MX" b="1" i="1" u="sng" smtClean="0">
                <a:solidFill>
                  <a:schemeClr val="accent1"/>
                </a:solidFill>
              </a:rPr>
              <a:t> Heb. 2:3,4</a:t>
            </a:r>
          </a:p>
          <a:p>
            <a:pPr lvl="1" eaLnBrk="1" hangingPunct="1"/>
            <a:r>
              <a:rPr lang="es-MX" b="1" smtClean="0"/>
              <a:t>Señales, prodigios, milagros, dones del E.S.</a:t>
            </a:r>
            <a:endParaRPr lang="en-US" b="1" smtClean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Ejerce Un 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Poder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noFill/>
          <a:ln/>
        </p:spPr>
        <p:txBody>
          <a:bodyPr/>
          <a:lstStyle/>
          <a:p>
            <a:pPr eaLnBrk="1" hangingPunct="1"/>
            <a:r>
              <a:rPr lang="es-MX" b="1" smtClean="0"/>
              <a:t>De Predicarlo, </a:t>
            </a:r>
            <a:r>
              <a:rPr lang="es-MX" b="1" smtClean="0">
                <a:solidFill>
                  <a:schemeClr val="accent1"/>
                </a:solidFill>
              </a:rPr>
              <a:t>Mar. 16:15</a:t>
            </a:r>
            <a:endParaRPr lang="es-MX" b="1" i="1" u="sng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s-MX" sz="2400" b="1" i="1" u="sng" smtClean="0"/>
              <a:t>“Id” </a:t>
            </a:r>
            <a:r>
              <a:rPr lang="es-MX" sz="2400" b="1" smtClean="0"/>
              <a:t> Es un mandamiento directo</a:t>
            </a:r>
          </a:p>
          <a:p>
            <a:pPr lvl="1" eaLnBrk="1" hangingPunct="1"/>
            <a:r>
              <a:rPr lang="es-MX" sz="2400" b="1" u="sng" smtClean="0"/>
              <a:t>“a toda criatura”</a:t>
            </a:r>
            <a:r>
              <a:rPr lang="es-MX" sz="2400" b="1" smtClean="0"/>
              <a:t> No hay acepción de personas</a:t>
            </a:r>
          </a:p>
          <a:p>
            <a:pPr lvl="1" eaLnBrk="1" hangingPunct="1"/>
            <a:r>
              <a:rPr lang="es-MX" sz="2400" b="1" smtClean="0">
                <a:solidFill>
                  <a:schemeClr val="accent1"/>
                </a:solidFill>
              </a:rPr>
              <a:t>Romanos 1:14,15</a:t>
            </a:r>
            <a:r>
              <a:rPr lang="es-MX" sz="2400" b="1" smtClean="0"/>
              <a:t> “tengo obligación”</a:t>
            </a:r>
          </a:p>
          <a:p>
            <a:pPr lvl="1" eaLnBrk="1" hangingPunct="1"/>
            <a:r>
              <a:rPr lang="es-MX" sz="2400" b="1" smtClean="0">
                <a:solidFill>
                  <a:schemeClr val="accent1"/>
                </a:solidFill>
              </a:rPr>
              <a:t>1 Cor. 9:16-23</a:t>
            </a:r>
            <a:r>
              <a:rPr lang="es-MX" sz="2400" b="1" smtClean="0"/>
              <a:t>, “Ay de mi si no predico el evagelio…”</a:t>
            </a:r>
            <a:r>
              <a:rPr lang="es-MX" sz="2400" b="1" i="1" u="sng" smtClean="0"/>
              <a:t> </a:t>
            </a:r>
          </a:p>
          <a:p>
            <a:pPr eaLnBrk="1" hangingPunct="1"/>
            <a:r>
              <a:rPr lang="es-MX" b="1" smtClean="0"/>
              <a:t>De Obedecerlo,</a:t>
            </a:r>
            <a:r>
              <a:rPr lang="es-MX" sz="2800" b="1" smtClean="0"/>
              <a:t> </a:t>
            </a:r>
            <a:r>
              <a:rPr lang="es-MX" sz="2800" b="1" smtClean="0">
                <a:solidFill>
                  <a:schemeClr val="accent1"/>
                </a:solidFill>
              </a:rPr>
              <a:t>Mar. 16:16</a:t>
            </a:r>
          </a:p>
          <a:p>
            <a:pPr lvl="1" eaLnBrk="1" hangingPunct="1"/>
            <a:r>
              <a:rPr lang="es-MX" sz="2400" b="1" i="1" smtClean="0"/>
              <a:t>“El que creyere y fuere bautizado será salvo”</a:t>
            </a:r>
          </a:p>
          <a:p>
            <a:pPr lvl="1" eaLnBrk="1" hangingPunct="1"/>
            <a:r>
              <a:rPr lang="es-MX" sz="2400" b="1" i="1" smtClean="0"/>
              <a:t>Rom. 10:16,17 “Quien ha creído a nuestro anuncio”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Exige 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Responsabilidad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noFill/>
          <a:ln/>
        </p:spPr>
        <p:txBody>
          <a:bodyPr/>
          <a:lstStyle/>
          <a:p>
            <a:pPr eaLnBrk="1" hangingPunct="1"/>
            <a:r>
              <a:rPr lang="es-MX" b="1" smtClean="0"/>
              <a:t>Si No Lo Predicamos, </a:t>
            </a:r>
            <a:r>
              <a:rPr lang="es-MX" b="1" smtClean="0">
                <a:solidFill>
                  <a:schemeClr val="accent1"/>
                </a:solidFill>
              </a:rPr>
              <a:t>Mar. 16:15</a:t>
            </a:r>
            <a:endParaRPr lang="es-MX" b="1" i="1" u="sng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s-MX" sz="2400" b="1" i="1" u="sng" smtClean="0"/>
              <a:t>No predicarlo = perdición</a:t>
            </a:r>
          </a:p>
          <a:p>
            <a:pPr lvl="1" eaLnBrk="1" hangingPunct="1"/>
            <a:r>
              <a:rPr lang="es-MX" sz="2400" b="1" i="1" u="sng" smtClean="0"/>
              <a:t>Muchos no harán caso, </a:t>
            </a:r>
            <a:r>
              <a:rPr lang="es-MX" sz="2400" b="1" smtClean="0">
                <a:solidFill>
                  <a:schemeClr val="accent1"/>
                </a:solidFill>
              </a:rPr>
              <a:t>Rom. 10:16</a:t>
            </a:r>
          </a:p>
          <a:p>
            <a:pPr lvl="1" eaLnBrk="1" hangingPunct="1"/>
            <a:r>
              <a:rPr lang="es-MX" sz="2400" b="1" smtClean="0"/>
              <a:t>El mandamiento  “ir”, no  “obligarlos a obedecer”</a:t>
            </a:r>
          </a:p>
          <a:p>
            <a:pPr lvl="1" eaLnBrk="1" hangingPunct="1"/>
            <a:r>
              <a:rPr lang="es-MX" sz="2400" b="1" smtClean="0"/>
              <a:t>Recordemos palabras del himno, </a:t>
            </a:r>
            <a:r>
              <a:rPr lang="es-MX" sz="2400" b="1" i="1" smtClean="0"/>
              <a:t>“Nunca Hablaste a Mí de El”</a:t>
            </a:r>
            <a:endParaRPr lang="es-MX" sz="2400" b="1" i="1" u="sng" smtClean="0"/>
          </a:p>
          <a:p>
            <a:pPr eaLnBrk="1" hangingPunct="1"/>
            <a:r>
              <a:rPr lang="es-MX" b="1" smtClean="0"/>
              <a:t>Si No Lo Obedecemos,</a:t>
            </a:r>
            <a:r>
              <a:rPr lang="es-MX" sz="2800" b="1" smtClean="0"/>
              <a:t> </a:t>
            </a:r>
            <a:r>
              <a:rPr lang="es-MX" sz="2800" b="1" smtClean="0">
                <a:solidFill>
                  <a:schemeClr val="accent1"/>
                </a:solidFill>
              </a:rPr>
              <a:t>2 Tes. 1:8,9</a:t>
            </a:r>
          </a:p>
          <a:p>
            <a:pPr lvl="1" eaLnBrk="1" hangingPunct="1"/>
            <a:r>
              <a:rPr lang="es-MX" sz="2400" b="1" i="1" smtClean="0"/>
              <a:t>“Dando retribución a los que no conocen a Dios, y a los que no obedecen al evangelio de nuestro Señor Jesucristo”</a:t>
            </a:r>
          </a:p>
          <a:p>
            <a:pPr lvl="1" eaLnBrk="1" hangingPunct="1"/>
            <a:r>
              <a:rPr lang="es-MX" sz="2400" b="1" i="1" smtClean="0"/>
              <a:t>“Estos sufrirán el castigo de eterna destrucción…”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Siguen </a:t>
            </a:r>
            <a:r>
              <a:rPr lang="es-MX" sz="40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Grandes</a:t>
            </a:r>
            <a:r>
              <a:rPr lang="es-MX" sz="4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Consecuencias</a:t>
            </a:r>
            <a:endParaRPr lang="en-US" sz="4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86800" cy="4876800"/>
          </a:xfrm>
          <a:noFill/>
          <a:ln/>
        </p:spPr>
        <p:txBody>
          <a:bodyPr/>
          <a:lstStyle/>
          <a:p>
            <a:pPr eaLnBrk="1" hangingPunct="1"/>
            <a:r>
              <a:rPr lang="es-MX" b="1" smtClean="0"/>
              <a:t>Una salvación del castigo eterno</a:t>
            </a:r>
          </a:p>
          <a:p>
            <a:pPr eaLnBrk="1" hangingPunct="1"/>
            <a:r>
              <a:rPr lang="es-MX" b="1" smtClean="0"/>
              <a:t>Una vida apacible, quieta y reposada</a:t>
            </a:r>
          </a:p>
          <a:p>
            <a:pPr eaLnBrk="1" hangingPunct="1"/>
            <a:r>
              <a:rPr lang="es-MX" b="1" smtClean="0"/>
              <a:t>Una carrera segura, Heb. 11:1</a:t>
            </a:r>
          </a:p>
          <a:p>
            <a:pPr eaLnBrk="1" hangingPunct="1"/>
            <a:r>
              <a:rPr lang="es-MX" b="1" smtClean="0"/>
              <a:t>Cambia vidas </a:t>
            </a:r>
            <a:r>
              <a:rPr lang="es-MX" b="1" u="sng" smtClean="0">
                <a:solidFill>
                  <a:schemeClr val="accent1"/>
                </a:solidFill>
              </a:rPr>
              <a:t>(Convierte)</a:t>
            </a:r>
            <a:endParaRPr lang="es-MX" b="1" i="1" u="sng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s-MX" sz="2400" b="1" i="1" u="sng" smtClean="0"/>
              <a:t>Coríntios (1 Cor. 6:9-11), </a:t>
            </a:r>
            <a:r>
              <a:rPr lang="es-MX" sz="2400" b="1" i="1" smtClean="0"/>
              <a:t>Algunos de ellos eran adúlteros, homesexuales, ladrones, borrachos, etc. </a:t>
            </a:r>
          </a:p>
          <a:p>
            <a:pPr marL="1143000" lvl="2" eaLnBrk="1" hangingPunct="1"/>
            <a:r>
              <a:rPr lang="es-MX" sz="2000" b="1" i="1" u="sng" smtClean="0"/>
              <a:t>“Esto erais” </a:t>
            </a:r>
            <a:r>
              <a:rPr lang="es-MX" sz="2000" b="1" smtClean="0"/>
              <a:t> El evangelio lava, santifica, justifica</a:t>
            </a:r>
          </a:p>
          <a:p>
            <a:pPr lvl="1" eaLnBrk="1" hangingPunct="1"/>
            <a:r>
              <a:rPr lang="es-MX" sz="2400" b="1" i="1" u="sng" smtClean="0"/>
              <a:t>Pablo, </a:t>
            </a:r>
            <a:r>
              <a:rPr lang="es-MX" sz="2400" b="1" smtClean="0">
                <a:solidFill>
                  <a:schemeClr val="accent1"/>
                </a:solidFill>
              </a:rPr>
              <a:t>(Fil. 3:6-8)</a:t>
            </a:r>
            <a:r>
              <a:rPr lang="es-MX" sz="2400" b="1" smtClean="0"/>
              <a:t> era perseguidor de la iglesia</a:t>
            </a:r>
          </a:p>
          <a:p>
            <a:pPr lvl="1" eaLnBrk="1" hangingPunct="1"/>
            <a:r>
              <a:rPr lang="es-MX" sz="2400" b="1" i="1" u="sng" smtClean="0"/>
              <a:t>Primeros Cristianos</a:t>
            </a:r>
            <a:r>
              <a:rPr lang="es-MX" sz="2400" b="1" smtClean="0"/>
              <a:t> </a:t>
            </a:r>
            <a:r>
              <a:rPr lang="es-MX" sz="2400" b="1" smtClean="0">
                <a:solidFill>
                  <a:schemeClr val="accent1"/>
                </a:solidFill>
              </a:rPr>
              <a:t>(Hch. 2:43-47)</a:t>
            </a:r>
          </a:p>
          <a:p>
            <a:pPr lvl="1" eaLnBrk="1" hangingPunct="1"/>
            <a:r>
              <a:rPr lang="es-MX" sz="2400" b="1" i="1" u="sng" smtClean="0"/>
              <a:t>Carcelero</a:t>
            </a:r>
            <a:r>
              <a:rPr lang="es-MX" sz="2400" b="1" smtClean="0"/>
              <a:t> </a:t>
            </a:r>
            <a:r>
              <a:rPr lang="es-MX" sz="2400" b="1" smtClean="0">
                <a:solidFill>
                  <a:schemeClr val="accent1"/>
                </a:solidFill>
              </a:rPr>
              <a:t>(Hch. 16:30-34)</a:t>
            </a:r>
            <a:r>
              <a:rPr lang="es-MX" sz="2400" b="1" smtClean="0"/>
              <a:t> </a:t>
            </a:r>
          </a:p>
          <a:p>
            <a:pPr lvl="1" eaLnBrk="1" hangingPunct="1"/>
            <a:r>
              <a:rPr lang="es-MX" sz="2400" b="1" i="1" u="sng" smtClean="0"/>
              <a:t>Los Efesios</a:t>
            </a:r>
            <a:r>
              <a:rPr lang="es-MX" sz="2400" b="1" smtClean="0"/>
              <a:t> </a:t>
            </a:r>
            <a:r>
              <a:rPr lang="es-MX" sz="2400" b="1" smtClean="0">
                <a:solidFill>
                  <a:schemeClr val="accent1"/>
                </a:solidFill>
              </a:rPr>
              <a:t>(Hch. 19:19)</a:t>
            </a:r>
            <a:r>
              <a:rPr lang="es-MX" sz="2400" b="1" smtClean="0"/>
              <a:t> Quemaron libros de magia,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Ofrece </a:t>
            </a:r>
            <a:r>
              <a:rPr lang="es-MX" sz="40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Grandes</a:t>
            </a:r>
            <a:r>
              <a:rPr lang="es-MX" sz="4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Bendiciones</a:t>
            </a:r>
            <a:endParaRPr lang="en-US" sz="4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4495800"/>
          </a:xfrm>
        </p:spPr>
        <p:txBody>
          <a:bodyPr/>
          <a:lstStyle/>
          <a:p>
            <a:pPr algn="ctr" eaLnBrk="1" hangingPunct="1"/>
            <a:r>
              <a:rPr lang="es-MX" sz="9600" b="1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Lo Grandioso </a:t>
            </a:r>
          </a:p>
          <a:p>
            <a:pPr algn="ctr" eaLnBrk="1" hangingPunct="1"/>
            <a:r>
              <a:rPr lang="es-MX" sz="9600" b="1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De </a:t>
            </a:r>
          </a:p>
          <a:p>
            <a:pPr algn="ctr" eaLnBrk="1" hangingPunct="1"/>
            <a:r>
              <a:rPr lang="es-MX" sz="9600" b="1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El Evangelio</a:t>
            </a:r>
            <a:endParaRPr lang="en-US" sz="9600" b="1" smtClean="0">
              <a:effectLst>
                <a:outerShdw blurRad="38100" dist="38100" dir="2700000" algn="tl">
                  <a:srgbClr val="5A6378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>
                <a:solidFill>
                  <a:schemeClr val="accent1"/>
                </a:solidFill>
              </a:rPr>
              <a:t> 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8198" name="Subtitle 2"/>
          <p:cNvSpPr>
            <a:spLocks/>
          </p:cNvSpPr>
          <p:nvPr/>
        </p:nvSpPr>
        <p:spPr bwMode="auto">
          <a:xfrm>
            <a:off x="304800" y="5357813"/>
            <a:ext cx="8610600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 algn="ct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MX" sz="3600" b="1">
                <a:solidFill>
                  <a:schemeClr val="accent1"/>
                </a:solidFill>
                <a:latin typeface="Corbel" pitchFamily="34" charset="0"/>
              </a:rPr>
              <a:t>LO QUE LA HUMANIDAD </a:t>
            </a:r>
          </a:p>
          <a:p>
            <a:pPr algn="ct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MX" sz="3600" b="1">
                <a:solidFill>
                  <a:schemeClr val="accent1"/>
                </a:solidFill>
                <a:latin typeface="Corbel" pitchFamily="34" charset="0"/>
              </a:rPr>
              <a:t>MÁS NECESITA</a:t>
            </a:r>
            <a:endParaRPr lang="en-US" sz="3600" b="1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1"/>
      <p:bldP spid="8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610600" cy="4625975"/>
          </a:xfrm>
        </p:spPr>
        <p:txBody>
          <a:bodyPr/>
          <a:lstStyle/>
          <a:p>
            <a:pPr eaLnBrk="1" hangingPunct="1"/>
            <a:r>
              <a:rPr lang="en-US" sz="2800" b="1" smtClean="0"/>
              <a:t>“Evangelio” de “</a:t>
            </a:r>
            <a:r>
              <a:rPr lang="en-US" sz="2800" b="1" smtClean="0">
                <a:solidFill>
                  <a:schemeClr val="accent1"/>
                </a:solidFill>
              </a:rPr>
              <a:t>Eu</a:t>
            </a:r>
            <a:r>
              <a:rPr lang="en-US" sz="2800" b="1" smtClean="0"/>
              <a:t>” (Buenas) y de               “</a:t>
            </a:r>
            <a:r>
              <a:rPr lang="en-US" sz="2800" b="1" smtClean="0">
                <a:solidFill>
                  <a:schemeClr val="accent1"/>
                </a:solidFill>
              </a:rPr>
              <a:t>angelion</a:t>
            </a:r>
            <a:r>
              <a:rPr lang="en-US" sz="2800" b="1" smtClean="0"/>
              <a:t>” (mensaje); “angel” = mensajero</a:t>
            </a:r>
            <a:endParaRPr lang="en-US" b="1" smtClean="0"/>
          </a:p>
          <a:p>
            <a:pPr lvl="1" eaLnBrk="1" hangingPunct="1">
              <a:spcBef>
                <a:spcPts val="600"/>
              </a:spcBef>
            </a:pPr>
            <a:r>
              <a:rPr lang="es-MX" sz="2400" b="1" smtClean="0"/>
              <a:t>Buenas nuevas para quienes necesiten del evangelio</a:t>
            </a:r>
            <a:endParaRPr lang="en-US" sz="2400" b="1" smtClean="0"/>
          </a:p>
          <a:p>
            <a:pPr lvl="1" eaLnBrk="1" hangingPunct="1">
              <a:spcBef>
                <a:spcPts val="600"/>
              </a:spcBef>
            </a:pPr>
            <a:r>
              <a:rPr lang="en-US" sz="2400" b="1" smtClean="0"/>
              <a:t>Buenas nuevas de un Salvador, Luc.2:10,11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400" b="1" smtClean="0"/>
              <a:t>Buenas nuevas de Salvación, Rom. 1:16,17</a:t>
            </a:r>
          </a:p>
          <a:p>
            <a:pPr eaLnBrk="1" hangingPunct="1">
              <a:spcBef>
                <a:spcPts val="600"/>
              </a:spcBef>
            </a:pPr>
            <a:r>
              <a:rPr lang="es-MX" sz="2800" b="1" smtClean="0"/>
              <a:t>El Evangelio es Poder de Dios </a:t>
            </a:r>
            <a:r>
              <a:rPr lang="es-MX" sz="28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Salvación</a:t>
            </a:r>
            <a:r>
              <a:rPr lang="es-MX" sz="2800" b="1" smtClean="0"/>
              <a:t> </a:t>
            </a:r>
            <a:r>
              <a:rPr lang="es-MX" b="1" smtClean="0"/>
              <a:t> </a:t>
            </a:r>
            <a:endParaRPr lang="en-US" b="1" smtClean="0"/>
          </a:p>
          <a:p>
            <a:pPr lvl="1" eaLnBrk="1" hangingPunct="1">
              <a:spcBef>
                <a:spcPts val="600"/>
              </a:spcBef>
            </a:pPr>
            <a:r>
              <a:rPr lang="es-MX" sz="2400" b="1" smtClean="0"/>
              <a:t>Para el judío, el poder estaba en la ley de Moisés</a:t>
            </a:r>
            <a:endParaRPr lang="en-US" sz="2400" b="1" smtClean="0"/>
          </a:p>
          <a:p>
            <a:pPr lvl="1" eaLnBrk="1" hangingPunct="1">
              <a:spcBef>
                <a:spcPts val="600"/>
              </a:spcBef>
            </a:pPr>
            <a:r>
              <a:rPr lang="es-MX" sz="2400" b="1" smtClean="0"/>
              <a:t>Para el gentil, el poder estaba en la sabidurá humana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400" b="1" smtClean="0"/>
              <a:t>Para el romano, el poder estaba en gobierno romano, en poder político, poder militar, en riquezas, etc.</a:t>
            </a:r>
            <a:endParaRPr lang="en-US" sz="2400" b="1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6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Evangelio Grandioso</a:t>
            </a:r>
            <a:endParaRPr lang="en-US" sz="6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458200" cy="5486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MX" b="1" smtClean="0">
                <a:solidFill>
                  <a:schemeClr val="accent1"/>
                </a:solidFill>
              </a:rPr>
              <a:t>El Evangelio Contiene:</a:t>
            </a:r>
          </a:p>
          <a:p>
            <a:pPr eaLnBrk="1" hangingPunct="1"/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Verdades Qué  Creer</a:t>
            </a:r>
            <a:r>
              <a:rPr lang="en-US" sz="2800" b="1" smtClean="0"/>
              <a:t> (1 Cor. 15:1-4)</a:t>
            </a:r>
            <a:endParaRPr lang="es-MX" sz="2800" b="1" smtClean="0"/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Cristo fue crucificado por nuestros pecados 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Cristo resucitó de los muertos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Cristo ascendió a los cielos a la diestra de Dios</a:t>
            </a:r>
            <a:endParaRPr lang="en-US" sz="2200" b="1" smtClean="0">
              <a:solidFill>
                <a:schemeClr val="accent1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Cristo vendrá otra vez</a:t>
            </a:r>
          </a:p>
          <a:p>
            <a:pPr eaLnBrk="1" hangingPunct="1">
              <a:spcBef>
                <a:spcPts val="600"/>
              </a:spcBef>
            </a:pPr>
            <a:r>
              <a:rPr lang="es-MX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Mandamientos Qué Obedecer (Mar. 16:16)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Oir, Creer, Arrepentirse, Confesar, Bautizarse, Ser Fiel</a:t>
            </a:r>
            <a:r>
              <a:rPr lang="es-MX" sz="2400" b="1" smtClean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s-MX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Promesas Qué Recibir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El perdón de pecados (Hch. 2:38)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El don del Espíritu Santo (Hch. 2:38)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smtClean="0">
                <a:solidFill>
                  <a:schemeClr val="accent1"/>
                </a:solidFill>
              </a:rPr>
              <a:t>La vida eterna (Ro. 6:22,23; Mar. 10:29-30)</a:t>
            </a:r>
            <a:endParaRPr lang="en-US" sz="2200" b="1" smtClean="0">
              <a:solidFill>
                <a:schemeClr val="accent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6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Evangelio Grandioso</a:t>
            </a:r>
            <a:endParaRPr lang="en-US" sz="6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86800" cy="4876800"/>
          </a:xfrm>
          <a:ln/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z="2800" smtClean="0"/>
              <a:t>Todo el mundo ha pecado y está bajo condenación</a:t>
            </a:r>
          </a:p>
          <a:p>
            <a:pPr eaLnBrk="1" hangingPunct="1"/>
            <a:r>
              <a:rPr lang="es-MX" b="1" smtClean="0"/>
              <a:t>Los Gentiles Bajo Pecado, </a:t>
            </a:r>
            <a:r>
              <a:rPr lang="es-MX" b="1" u="sng" smtClean="0">
                <a:solidFill>
                  <a:schemeClr val="accent1"/>
                </a:solidFill>
              </a:rPr>
              <a:t>Rom. 1:18-32</a:t>
            </a:r>
          </a:p>
          <a:p>
            <a:pPr lvl="1" eaLnBrk="1" hangingPunct="1"/>
            <a:r>
              <a:rPr lang="es-MX" b="1" smtClean="0"/>
              <a:t>La lista mas larga de pecados mencionados</a:t>
            </a:r>
          </a:p>
          <a:p>
            <a:pPr lvl="1" eaLnBrk="1" hangingPunct="1"/>
            <a:r>
              <a:rPr lang="es-MX" b="1" smtClean="0"/>
              <a:t>Desde “injusticias” </a:t>
            </a:r>
            <a:r>
              <a:rPr lang="es-MX" b="1" smtClean="0">
                <a:solidFill>
                  <a:schemeClr val="accent1"/>
                </a:solidFill>
              </a:rPr>
              <a:t>(v. 18)</a:t>
            </a:r>
            <a:r>
              <a:rPr lang="es-MX" b="1" smtClean="0"/>
              <a:t> a “sin misericordia” </a:t>
            </a:r>
            <a:r>
              <a:rPr lang="es-MX" b="1" smtClean="0">
                <a:solidFill>
                  <a:schemeClr val="accent1"/>
                </a:solidFill>
              </a:rPr>
              <a:t>(v. 23),</a:t>
            </a:r>
            <a:r>
              <a:rPr lang="es-MX" b="1" smtClean="0"/>
              <a:t> pecados cometidos por los gentiles, por lo cual son dignos de muerte</a:t>
            </a:r>
          </a:p>
          <a:p>
            <a:pPr lvl="1" eaLnBrk="1" hangingPunct="1"/>
            <a:r>
              <a:rPr lang="es-MX" b="1" smtClean="0"/>
              <a:t>El gentil está perdido porque es pecador</a:t>
            </a:r>
          </a:p>
          <a:p>
            <a:pPr lvl="1" eaLnBrk="1" hangingPunct="1"/>
            <a:r>
              <a:rPr lang="es-MX" b="1" smtClean="0"/>
              <a:t>El pecado es infracción de la ley </a:t>
            </a:r>
            <a:r>
              <a:rPr lang="es-MX" b="1" smtClean="0">
                <a:solidFill>
                  <a:schemeClr val="accent1"/>
                </a:solidFill>
              </a:rPr>
              <a:t>(1Jn.3:4)</a:t>
            </a:r>
          </a:p>
          <a:p>
            <a:pPr lvl="1" eaLnBrk="1" hangingPunct="1"/>
            <a:r>
              <a:rPr lang="es-MX" b="1" smtClean="0"/>
              <a:t>La paga del pecado es la muerte </a:t>
            </a:r>
            <a:r>
              <a:rPr lang="es-MX" b="1" smtClean="0">
                <a:solidFill>
                  <a:schemeClr val="accent1"/>
                </a:solidFill>
              </a:rPr>
              <a:t>(Ro. 6:24)</a:t>
            </a:r>
          </a:p>
          <a:p>
            <a:pPr lvl="1" eaLnBrk="1" hangingPunct="1"/>
            <a:r>
              <a:rPr lang="es-MX" b="1" u="sng" smtClean="0">
                <a:solidFill>
                  <a:schemeClr val="accent1"/>
                </a:solidFill>
              </a:rPr>
              <a:t>El Evangelio nos libra de esa muerte</a:t>
            </a:r>
            <a:endParaRPr lang="en-US" b="1" u="sng" smtClean="0">
              <a:solidFill>
                <a:schemeClr val="accent1"/>
              </a:solidFill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Suple Una 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Necesidad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z="2800" smtClean="0"/>
              <a:t>Todo el mundo ha pecado y está bajo condenación</a:t>
            </a:r>
          </a:p>
          <a:p>
            <a:pPr eaLnBrk="1" hangingPunct="1"/>
            <a:r>
              <a:rPr lang="es-MX" b="1" smtClean="0"/>
              <a:t>Los Judíos Bajo Pecado, </a:t>
            </a:r>
            <a:r>
              <a:rPr lang="es-MX" b="1" u="sng" smtClean="0">
                <a:solidFill>
                  <a:schemeClr val="accent1"/>
                </a:solidFill>
              </a:rPr>
              <a:t>Rom.  2</a:t>
            </a:r>
          </a:p>
          <a:p>
            <a:pPr lvl="1" eaLnBrk="1" hangingPunct="1"/>
            <a:r>
              <a:rPr lang="es-MX" b="1" smtClean="0"/>
              <a:t>El judío, no mejor que gentil, ambos en pecado</a:t>
            </a:r>
          </a:p>
          <a:p>
            <a:pPr lvl="1" eaLnBrk="1" hangingPunct="1"/>
            <a:r>
              <a:rPr lang="es-MX" b="1" smtClean="0"/>
              <a:t>El judío confiaba en su descendencia de Abr.</a:t>
            </a:r>
          </a:p>
          <a:p>
            <a:pPr lvl="1" eaLnBrk="1" hangingPunct="1"/>
            <a:r>
              <a:rPr lang="es-MX" b="1" smtClean="0"/>
              <a:t>Pero, era tan culpable de pecado que el gentil</a:t>
            </a:r>
          </a:p>
          <a:p>
            <a:pPr lvl="1" eaLnBrk="1" hangingPunct="1"/>
            <a:r>
              <a:rPr lang="es-MX" b="1" smtClean="0"/>
              <a:t>La ley de Moisés, ni la circuncisión les salvaría</a:t>
            </a:r>
          </a:p>
          <a:p>
            <a:pPr lvl="1" eaLnBrk="1" hangingPunct="1"/>
            <a:r>
              <a:rPr lang="es-MX" b="1" smtClean="0"/>
              <a:t>Para salvarse, necesitaba el mensaje del evangelio de Jesucristo </a:t>
            </a:r>
            <a:endParaRPr lang="en-US" b="1" u="sng" smtClean="0">
              <a:solidFill>
                <a:schemeClr val="accent1"/>
              </a:solidFill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Suple Una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Necesidad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sz="2800" smtClean="0"/>
              <a:t>Todo el mundo ha pecado y está bajo condenación</a:t>
            </a:r>
          </a:p>
          <a:p>
            <a:pPr eaLnBrk="1" hangingPunct="1"/>
            <a:r>
              <a:rPr lang="es-MX" b="1" smtClean="0"/>
              <a:t>Todos Bajo Pecado, </a:t>
            </a:r>
            <a:r>
              <a:rPr lang="es-MX" b="1" u="sng" smtClean="0">
                <a:solidFill>
                  <a:schemeClr val="accent1"/>
                </a:solidFill>
              </a:rPr>
              <a:t>Rom.  3:23</a:t>
            </a:r>
          </a:p>
          <a:p>
            <a:pPr lvl="1" eaLnBrk="1" hangingPunct="1"/>
            <a:r>
              <a:rPr lang="es-MX" b="1" u="sng" smtClean="0"/>
              <a:t>“Por cuanto todos pecaron …”</a:t>
            </a:r>
          </a:p>
          <a:p>
            <a:pPr lvl="1" eaLnBrk="1" hangingPunct="1"/>
            <a:r>
              <a:rPr lang="es-MX" b="1" smtClean="0"/>
              <a:t>Toda la humanidad ha pecado contra Dios y por lo tanto no alcanza la gloria de Dios</a:t>
            </a:r>
          </a:p>
          <a:p>
            <a:pPr lvl="1" eaLnBrk="1" hangingPunct="1"/>
            <a:r>
              <a:rPr lang="es-MX" b="1" smtClean="0"/>
              <a:t>Todos, judíos, gentiles, y los demás que se consideren bajo otro grupo, están perdidos</a:t>
            </a:r>
          </a:p>
          <a:p>
            <a:pPr lvl="1" eaLnBrk="1" hangingPunct="1"/>
            <a:r>
              <a:rPr lang="es-MX" b="1" smtClean="0"/>
              <a:t>Todos tienen (tenemo) la gran necesidad del evangelio </a:t>
            </a:r>
          </a:p>
          <a:p>
            <a:pPr lvl="1" eaLnBrk="1" hangingPunct="1"/>
            <a:r>
              <a:rPr lang="es-MX" b="1" smtClean="0"/>
              <a:t>No hay otra manera para salvarnos- no la hay</a:t>
            </a:r>
            <a:endParaRPr lang="en-US" b="1" smtClean="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Suple Una 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Necesidad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/>
            <a:r>
              <a:rPr lang="es-MX" sz="2800" smtClean="0"/>
              <a:t> </a:t>
            </a:r>
            <a:r>
              <a:rPr lang="es-MX" b="1" smtClean="0"/>
              <a:t> Fue Prometido Por Medio de Profetas </a:t>
            </a:r>
          </a:p>
          <a:p>
            <a:pPr lvl="1" eaLnBrk="1" hangingPunct="1"/>
            <a:r>
              <a:rPr lang="es-MX" b="1" smtClean="0"/>
              <a:t>Abraham, Gál. 3:8 (2000 a de JC)</a:t>
            </a:r>
          </a:p>
          <a:p>
            <a:pPr lvl="1" eaLnBrk="1" hangingPunct="1"/>
            <a:r>
              <a:rPr lang="es-MX" b="1" smtClean="0"/>
              <a:t>Isaías; 2,6,11,53,56,65 y otros (750 a de JC)</a:t>
            </a:r>
          </a:p>
          <a:p>
            <a:pPr lvl="1" eaLnBrk="1" hangingPunct="1"/>
            <a:r>
              <a:rPr lang="es-MX" b="1" smtClean="0"/>
              <a:t>Jeremías; 33, etc. (600 a. de JC)</a:t>
            </a:r>
          </a:p>
          <a:p>
            <a:pPr eaLnBrk="1" hangingPunct="1"/>
            <a:r>
              <a:rPr lang="es-MX" b="1" smtClean="0"/>
              <a:t>  Fue Una Preparación Especial, Ef. 1:3-14</a:t>
            </a:r>
          </a:p>
          <a:p>
            <a:pPr eaLnBrk="1" hangingPunct="1"/>
            <a:r>
              <a:rPr lang="es-MX" b="1" smtClean="0"/>
              <a:t>  Es La Revelación De Aquel “Misterio”</a:t>
            </a:r>
          </a:p>
          <a:p>
            <a:pPr lvl="1" eaLnBrk="1" hangingPunct="1"/>
            <a:r>
              <a:rPr lang="es-MX" b="1" smtClean="0"/>
              <a:t>Que todos (esp. los “gentiles”) podemos ser partícipes de las promesas de Cristo</a:t>
            </a:r>
          </a:p>
          <a:p>
            <a:pPr eaLnBrk="1" hangingPunct="1"/>
            <a:r>
              <a:rPr lang="es-MX" b="1" smtClean="0"/>
              <a:t>  El Evangelio “anuncia” las inescrutables  	riquezas de Cristo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Tuvo Una 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Preparación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/>
            <a:r>
              <a:rPr lang="es-MX" b="1" smtClean="0"/>
              <a:t>De Salvar</a:t>
            </a:r>
            <a:r>
              <a:rPr lang="es-MX" sz="2800" smtClean="0"/>
              <a:t>, </a:t>
            </a:r>
            <a:r>
              <a:rPr lang="es-MX" sz="2800" b="1" smtClean="0">
                <a:solidFill>
                  <a:schemeClr val="accent1"/>
                </a:solidFill>
              </a:rPr>
              <a:t>Romanos 1:16</a:t>
            </a:r>
          </a:p>
          <a:p>
            <a:pPr lvl="1" eaLnBrk="1" hangingPunct="1"/>
            <a:r>
              <a:rPr lang="es-MX" sz="2400" smtClean="0"/>
              <a:t>Nos salva del castigo que merecemos por el pecado</a:t>
            </a:r>
          </a:p>
          <a:p>
            <a:pPr eaLnBrk="1" hangingPunct="1"/>
            <a:r>
              <a:rPr lang="es-MX" b="1" smtClean="0"/>
              <a:t>De Justificar</a:t>
            </a:r>
            <a:r>
              <a:rPr lang="es-MX" sz="2800" smtClean="0"/>
              <a:t>, </a:t>
            </a:r>
            <a:r>
              <a:rPr lang="es-MX" sz="2800" b="1" smtClean="0">
                <a:solidFill>
                  <a:schemeClr val="accent1"/>
                </a:solidFill>
              </a:rPr>
              <a:t>Romanos 1:17</a:t>
            </a:r>
          </a:p>
          <a:p>
            <a:pPr lvl="1" eaLnBrk="1" hangingPunct="1"/>
            <a:r>
              <a:rPr lang="es-MX" sz="2400" smtClean="0"/>
              <a:t>Nos pronuncia “libre de culpa” al obedecerlo</a:t>
            </a:r>
          </a:p>
          <a:p>
            <a:pPr eaLnBrk="1" hangingPunct="1"/>
            <a:r>
              <a:rPr lang="es-MX" b="1" smtClean="0"/>
              <a:t>De Perfeccionar y Equipar</a:t>
            </a:r>
            <a:r>
              <a:rPr lang="es-MX" sz="2800" smtClean="0"/>
              <a:t>, </a:t>
            </a:r>
            <a:r>
              <a:rPr lang="es-MX" sz="2800" b="1" smtClean="0">
                <a:solidFill>
                  <a:schemeClr val="accent1"/>
                </a:solidFill>
              </a:rPr>
              <a:t>2 Tim. 3:17</a:t>
            </a:r>
            <a:r>
              <a:rPr lang="es-MX" sz="2800" smtClean="0"/>
              <a:t> </a:t>
            </a:r>
          </a:p>
          <a:p>
            <a:pPr lvl="1" eaLnBrk="1" hangingPunct="1"/>
            <a:r>
              <a:rPr lang="es-MX" sz="2400" smtClean="0"/>
              <a:t>Nos enseña</a:t>
            </a:r>
          </a:p>
          <a:p>
            <a:pPr lvl="1" eaLnBrk="1" hangingPunct="1"/>
            <a:r>
              <a:rPr lang="es-MX" sz="2400" smtClean="0"/>
              <a:t>Nos reprende</a:t>
            </a:r>
          </a:p>
          <a:p>
            <a:pPr lvl="1" eaLnBrk="1" hangingPunct="1"/>
            <a:r>
              <a:rPr lang="es-MX" sz="2400" smtClean="0"/>
              <a:t>Nos corrige</a:t>
            </a:r>
          </a:p>
          <a:p>
            <a:pPr lvl="1" eaLnBrk="1" hangingPunct="1"/>
            <a:r>
              <a:rPr lang="es-MX" sz="2400" smtClean="0"/>
              <a:t>Nos instruye</a:t>
            </a:r>
          </a:p>
          <a:p>
            <a:pPr eaLnBrk="1" hangingPunct="1"/>
            <a:r>
              <a:rPr lang="es-MX" b="1" smtClean="0"/>
              <a:t>De Juzgar</a:t>
            </a:r>
            <a:r>
              <a:rPr lang="es-MX" sz="2800" smtClean="0"/>
              <a:t>, </a:t>
            </a:r>
            <a:r>
              <a:rPr lang="es-MX" sz="2800" b="1" smtClean="0">
                <a:solidFill>
                  <a:schemeClr val="accent1"/>
                </a:solidFill>
              </a:rPr>
              <a:t>Romanos 2:16</a:t>
            </a:r>
          </a:p>
          <a:p>
            <a:pPr lvl="1" eaLnBrk="1" hangingPunct="1"/>
            <a:endParaRPr lang="en-US" b="1" smtClean="0">
              <a:solidFill>
                <a:schemeClr val="accent1"/>
              </a:solidFill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Contiene Un </a:t>
            </a:r>
            <a:r>
              <a:rPr lang="es-MX" sz="4800" b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</a:t>
            </a:r>
            <a:r>
              <a:rPr lang="es-MX" sz="48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Propósito</a:t>
            </a:r>
            <a:endParaRPr lang="en-US" sz="48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1109</TotalTime>
  <Words>969</Words>
  <Application>Microsoft Office PowerPoint</Application>
  <PresentationFormat>On-screen Show (4:3)</PresentationFormat>
  <Paragraphs>125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Grandioso Del Evangelio</dc:title>
  <dc:creator>Jorge Maldonado</dc:creator>
  <cp:lastModifiedBy>Jorge</cp:lastModifiedBy>
  <cp:revision>3</cp:revision>
  <dcterms:created xsi:type="dcterms:W3CDTF">2009-06-07T11:27:36Z</dcterms:created>
  <dcterms:modified xsi:type="dcterms:W3CDTF">2013-09-16T20:48:51Z</dcterms:modified>
</cp:coreProperties>
</file>