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73" r:id="rId4"/>
    <p:sldId id="280" r:id="rId5"/>
    <p:sldId id="288" r:id="rId6"/>
    <p:sldId id="294" r:id="rId7"/>
    <p:sldId id="299" r:id="rId8"/>
    <p:sldId id="304" r:id="rId9"/>
    <p:sldId id="311" r:id="rId10"/>
    <p:sldId id="31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5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E1C7-6D24-4D1B-B0B8-396F82D1B8F2}" type="datetimeFigureOut">
              <a:rPr lang="en-US" smtClean="0"/>
              <a:pPr/>
              <a:t>6/3/2013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76D1-964E-48DC-86A8-D0C1BDFABC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E1C7-6D24-4D1B-B0B8-396F82D1B8F2}" type="datetimeFigureOut">
              <a:rPr lang="en-US" smtClean="0"/>
              <a:pPr/>
              <a:t>6/3/2013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76D1-964E-48DC-86A8-D0C1BDFABC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E1C7-6D24-4D1B-B0B8-396F82D1B8F2}" type="datetimeFigureOut">
              <a:rPr lang="en-US" smtClean="0"/>
              <a:pPr/>
              <a:t>6/3/2013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76D1-964E-48DC-86A8-D0C1BDFABC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E1C7-6D24-4D1B-B0B8-396F82D1B8F2}" type="datetimeFigureOut">
              <a:rPr lang="en-US" smtClean="0"/>
              <a:pPr/>
              <a:t>6/3/2013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76D1-964E-48DC-86A8-D0C1BDFABC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E1C7-6D24-4D1B-B0B8-396F82D1B8F2}" type="datetimeFigureOut">
              <a:rPr lang="en-US" smtClean="0"/>
              <a:pPr/>
              <a:t>6/3/2013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76D1-964E-48DC-86A8-D0C1BDFABC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E1C7-6D24-4D1B-B0B8-396F82D1B8F2}" type="datetimeFigureOut">
              <a:rPr lang="en-US" smtClean="0"/>
              <a:pPr/>
              <a:t>6/3/2013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76D1-964E-48DC-86A8-D0C1BDFABC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E1C7-6D24-4D1B-B0B8-396F82D1B8F2}" type="datetimeFigureOut">
              <a:rPr lang="en-US" smtClean="0"/>
              <a:pPr/>
              <a:t>6/3/2013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76D1-964E-48DC-86A8-D0C1BDFABC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E1C7-6D24-4D1B-B0B8-396F82D1B8F2}" type="datetimeFigureOut">
              <a:rPr lang="en-US" smtClean="0"/>
              <a:pPr/>
              <a:t>6/3/2013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76D1-964E-48DC-86A8-D0C1BDFABC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E1C7-6D24-4D1B-B0B8-396F82D1B8F2}" type="datetimeFigureOut">
              <a:rPr lang="en-US" smtClean="0"/>
              <a:pPr/>
              <a:t>6/3/2013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76D1-964E-48DC-86A8-D0C1BDFABC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E1C7-6D24-4D1B-B0B8-396F82D1B8F2}" type="datetimeFigureOut">
              <a:rPr lang="en-US" smtClean="0"/>
              <a:pPr/>
              <a:t>6/3/2013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76D1-964E-48DC-86A8-D0C1BDFABC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E1C7-6D24-4D1B-B0B8-396F82D1B8F2}" type="datetimeFigureOut">
              <a:rPr lang="en-US" smtClean="0"/>
              <a:pPr/>
              <a:t>6/3/2013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76D1-964E-48DC-86A8-D0C1BDFABC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5E1C7-6D24-4D1B-B0B8-396F82D1B8F2}" type="datetimeFigureOut">
              <a:rPr lang="en-US" smtClean="0"/>
              <a:pPr/>
              <a:t>6/3/2013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376D1-964E-48DC-86A8-D0C1BDFABC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Why…</a:t>
            </a:r>
          </a:p>
          <a:p>
            <a:pPr lvl="1"/>
            <a:r>
              <a:rPr lang="en-US" dirty="0" smtClean="0"/>
              <a:t>Do we meet at 9:45 AM, 10:45 AM &amp; 5 PM on Sunday?</a:t>
            </a:r>
          </a:p>
          <a:p>
            <a:pPr lvl="1"/>
            <a:r>
              <a:rPr lang="en-US" dirty="0" smtClean="0"/>
              <a:t>Do we meet on Wednesdays? At 7 PM?</a:t>
            </a:r>
          </a:p>
          <a:p>
            <a:pPr lvl="1"/>
            <a:r>
              <a:rPr lang="en-US" dirty="0" smtClean="0"/>
              <a:t>Have Gospel Meetings twice a year?</a:t>
            </a:r>
          </a:p>
          <a:p>
            <a:pPr lvl="1"/>
            <a:r>
              <a:rPr lang="en-US" dirty="0" smtClean="0"/>
              <a:t>Change our meeting times to 7:30 PM for G.M.s?</a:t>
            </a:r>
          </a:p>
          <a:p>
            <a:pPr lvl="1"/>
            <a:r>
              <a:rPr lang="en-US" dirty="0" smtClean="0"/>
              <a:t>Have the collection after the Lord’s Supper?</a:t>
            </a:r>
          </a:p>
          <a:p>
            <a:pPr lvl="1"/>
            <a:r>
              <a:rPr lang="en-US" dirty="0" smtClean="0"/>
              <a:t>Close with a closing prayer?</a:t>
            </a:r>
          </a:p>
          <a:p>
            <a:pPr lvl="1"/>
            <a:r>
              <a:rPr lang="en-US" dirty="0" smtClean="0"/>
              <a:t>Have an invitation song?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7200" dirty="0" smtClean="0"/>
              <a:t>Are YOU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ddler_on_the_roof_fiddle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886"/>
            <a:ext cx="9144000" cy="68541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400" y="0"/>
            <a:ext cx="5181600" cy="1219200"/>
          </a:xfrm>
        </p:spPr>
        <p:txBody>
          <a:bodyPr>
            <a:normAutofit/>
          </a:bodyPr>
          <a:lstStyle/>
          <a:p>
            <a:r>
              <a:rPr lang="en-US" sz="7200" b="1" u="sng" dirty="0" smtClean="0">
                <a:solidFill>
                  <a:srgbClr val="FF0000"/>
                </a:solidFill>
              </a:rPr>
              <a:t>TRADITION!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4876800"/>
            <a:ext cx="5334000" cy="19812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2 Thessalonians</a:t>
            </a:r>
          </a:p>
          <a:p>
            <a:r>
              <a:rPr lang="en-US" sz="5400" b="1" dirty="0" smtClean="0">
                <a:solidFill>
                  <a:schemeClr val="bg1"/>
                </a:solidFill>
              </a:rPr>
              <a:t>2:15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Jewish identity and culture</a:t>
            </a:r>
          </a:p>
          <a:p>
            <a:pPr lvl="1"/>
            <a:r>
              <a:rPr lang="en-US" dirty="0" err="1" smtClean="0"/>
              <a:t>Tanakh</a:t>
            </a:r>
            <a:r>
              <a:rPr lang="en-US" dirty="0" smtClean="0"/>
              <a:t> (Hebrew Bible) and rabbinic writings</a:t>
            </a:r>
          </a:p>
          <a:p>
            <a:pPr lvl="1"/>
            <a:r>
              <a:rPr lang="en-US" dirty="0" smtClean="0"/>
              <a:t>Traditions</a:t>
            </a:r>
          </a:p>
          <a:p>
            <a:r>
              <a:rPr lang="en-US" dirty="0" smtClean="0"/>
              <a:t>Catholics base their authority on the concept of Living </a:t>
            </a:r>
            <a:r>
              <a:rPr lang="en-US" dirty="0" err="1" smtClean="0"/>
              <a:t>Magisterium</a:t>
            </a:r>
            <a:endParaRPr lang="en-US" dirty="0" smtClean="0"/>
          </a:p>
          <a:p>
            <a:pPr lvl="1"/>
            <a:r>
              <a:rPr lang="en-US" dirty="0" smtClean="0"/>
              <a:t>Bible (and “ex cathedra”)</a:t>
            </a:r>
          </a:p>
          <a:p>
            <a:pPr lvl="1"/>
            <a:r>
              <a:rPr lang="en-US" dirty="0" smtClean="0"/>
              <a:t>Their own traditions</a:t>
            </a:r>
          </a:p>
          <a:p>
            <a:r>
              <a:rPr lang="en-US" dirty="0" smtClean="0"/>
              <a:t>Many Protestant denominations also base their authority for doing things on…</a:t>
            </a:r>
          </a:p>
          <a:p>
            <a:pPr lvl="1"/>
            <a:r>
              <a:rPr lang="en-US" dirty="0" smtClean="0"/>
              <a:t> “We’ve always done them that way.” (Tradition)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Lord’s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“Speak where the Bible speaks and be silent where the Bible is silent.” (1 Corinthians 4:6)</a:t>
            </a:r>
          </a:p>
          <a:p>
            <a:r>
              <a:rPr lang="en-US" dirty="0" smtClean="0"/>
              <a:t>The silence of the Scriptures prohibits, never authorizes. (Hebrews 7:14)</a:t>
            </a:r>
          </a:p>
          <a:p>
            <a:r>
              <a:rPr lang="en-US" dirty="0" smtClean="0"/>
              <a:t>“1</a:t>
            </a:r>
            <a:r>
              <a:rPr lang="en-US" baseline="30000" dirty="0" smtClean="0"/>
              <a:t>st</a:t>
            </a:r>
            <a:r>
              <a:rPr lang="en-US" dirty="0" smtClean="0"/>
              <a:t> century </a:t>
            </a:r>
            <a:r>
              <a:rPr lang="en-US" dirty="0"/>
              <a:t>C</a:t>
            </a:r>
            <a:r>
              <a:rPr lang="en-US" dirty="0" smtClean="0"/>
              <a:t>hristians” (Acts 11:26)</a:t>
            </a:r>
          </a:p>
          <a:p>
            <a:r>
              <a:rPr lang="en-US" dirty="0"/>
              <a:t>c</a:t>
            </a:r>
            <a:r>
              <a:rPr lang="en-US" dirty="0" smtClean="0"/>
              <a:t>hurch of Christ (Romans 16:16)</a:t>
            </a:r>
          </a:p>
          <a:p>
            <a:r>
              <a:rPr lang="en-US" dirty="0" smtClean="0"/>
              <a:t>Ready to give a defense (1 Peter 3:15)</a:t>
            </a:r>
          </a:p>
          <a:p>
            <a:r>
              <a:rPr lang="en-US" dirty="0" smtClean="0"/>
              <a:t>Not add to, take from, change in any way, etc.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“TRADITION”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Etymology - “trans” (over) + “dare” (give)</a:t>
            </a:r>
          </a:p>
          <a:p>
            <a:r>
              <a:rPr lang="en-US" sz="3600" dirty="0" smtClean="0"/>
              <a:t>To deliver, hand over, hand down</a:t>
            </a:r>
          </a:p>
          <a:p>
            <a:r>
              <a:rPr lang="en-US" sz="3600" dirty="0" smtClean="0"/>
              <a:t>A doublet of “treason”</a:t>
            </a:r>
          </a:p>
          <a:p>
            <a:r>
              <a:rPr lang="en-US" sz="3600" dirty="0" smtClean="0"/>
              <a:t>Tradition (good sense), treason (bad sense)</a:t>
            </a:r>
          </a:p>
          <a:p>
            <a:r>
              <a:rPr lang="en-US" sz="3600" dirty="0" smtClean="0"/>
              <a:t>Example: zealous/jealous</a:t>
            </a:r>
          </a:p>
          <a:p>
            <a:r>
              <a:rPr lang="en-US" sz="3600" dirty="0" smtClean="0"/>
              <a:t>By word of mouth (story, song) or writing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WORD “TRADITION” IN THE N.T.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1) Handed down by Jewish fathers/elders</a:t>
            </a:r>
          </a:p>
          <a:p>
            <a:pPr lvl="1"/>
            <a:r>
              <a:rPr lang="en-US" sz="3200" dirty="0" smtClean="0"/>
              <a:t>Constituted the “oral law”</a:t>
            </a:r>
          </a:p>
          <a:p>
            <a:pPr lvl="1"/>
            <a:r>
              <a:rPr lang="en-US" sz="3200" dirty="0" smtClean="0"/>
              <a:t>Mitzvah</a:t>
            </a:r>
          </a:p>
          <a:p>
            <a:pPr lvl="1"/>
            <a:r>
              <a:rPr lang="en-US" sz="3200" dirty="0" smtClean="0"/>
              <a:t>Most common use in the New Testament</a:t>
            </a:r>
          </a:p>
          <a:p>
            <a:pPr lvl="1"/>
            <a:r>
              <a:rPr lang="en-US" sz="3200" dirty="0" smtClean="0"/>
              <a:t>Originally, wrongly considered equal to OT</a:t>
            </a:r>
          </a:p>
          <a:p>
            <a:pPr lvl="1"/>
            <a:r>
              <a:rPr lang="en-US" sz="3200" dirty="0" smtClean="0"/>
              <a:t>Pharisees gave even greater authority to it</a:t>
            </a:r>
          </a:p>
          <a:p>
            <a:pPr lvl="1"/>
            <a:r>
              <a:rPr lang="en-US" sz="3200" dirty="0" smtClean="0"/>
              <a:t>Mark 7:1-13; Galatians 1:14; Colossians 2:8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WORD “TRADITION” IN THE N.T.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2) Gospel truths taught during NT times</a:t>
            </a:r>
          </a:p>
          <a:p>
            <a:pPr lvl="1"/>
            <a:r>
              <a:rPr lang="en-US" sz="3200" dirty="0" smtClean="0"/>
              <a:t>3 references – all by Paul</a:t>
            </a:r>
          </a:p>
          <a:p>
            <a:pPr lvl="1"/>
            <a:r>
              <a:rPr lang="en-US" sz="3200" dirty="0" smtClean="0"/>
              <a:t>1 Corinthians 11:2</a:t>
            </a:r>
          </a:p>
          <a:p>
            <a:pPr lvl="1"/>
            <a:r>
              <a:rPr lang="en-US" sz="3200" dirty="0" smtClean="0"/>
              <a:t>2 Thessalonians 2:15; and 3:6</a:t>
            </a:r>
          </a:p>
          <a:p>
            <a:pPr lvl="1"/>
            <a:r>
              <a:rPr lang="en-US" sz="3200" dirty="0" smtClean="0"/>
              <a:t>Apostles verbally taught the Gospel as well as writing it down in what we refer to as the New Testament gospels, epistles, etc.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WORD “TRADITION” IN THE N.T.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2) Gospel truths taught during NT times</a:t>
            </a:r>
          </a:p>
          <a:p>
            <a:pPr lvl="1"/>
            <a:r>
              <a:rPr lang="en-US" sz="3200" dirty="0" smtClean="0"/>
              <a:t>Some are recorded by the Holy Spirit as NT sermons and/or conversations</a:t>
            </a:r>
          </a:p>
          <a:p>
            <a:pPr lvl="1"/>
            <a:r>
              <a:rPr lang="en-US" sz="3200" dirty="0" smtClean="0"/>
              <a:t>These did not contradict written passages</a:t>
            </a:r>
          </a:p>
          <a:p>
            <a:pPr lvl="1"/>
            <a:r>
              <a:rPr lang="en-US" sz="3200" dirty="0" smtClean="0"/>
              <a:t>Not adding to Scriptures</a:t>
            </a:r>
          </a:p>
          <a:p>
            <a:pPr lvl="1"/>
            <a:r>
              <a:rPr lang="en-US" sz="3200" dirty="0" smtClean="0"/>
              <a:t>Don’t authorize us to bind our traditions</a:t>
            </a:r>
          </a:p>
          <a:p>
            <a:pPr lvl="1"/>
            <a:r>
              <a:rPr lang="en-US" sz="3200" dirty="0" smtClean="0"/>
              <a:t>Expedients may change our traditions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Traditions can be oral or written</a:t>
            </a:r>
          </a:p>
          <a:p>
            <a:r>
              <a:rPr lang="en-US" sz="3600" dirty="0" smtClean="0"/>
              <a:t>They’re h</a:t>
            </a:r>
            <a:r>
              <a:rPr lang="en-US" sz="3600" dirty="0" smtClean="0"/>
              <a:t>elpful </a:t>
            </a:r>
            <a:r>
              <a:rPr lang="en-US" sz="3600" dirty="0" smtClean="0"/>
              <a:t>in many ways, within limits</a:t>
            </a:r>
          </a:p>
          <a:p>
            <a:r>
              <a:rPr lang="en-US" sz="3600" dirty="0" smtClean="0"/>
              <a:t>They can be divine in origin or of human origin</a:t>
            </a:r>
          </a:p>
          <a:p>
            <a:r>
              <a:rPr lang="en-US" sz="3600" dirty="0" smtClean="0"/>
              <a:t>Traditions may be tied to expedients</a:t>
            </a:r>
          </a:p>
          <a:p>
            <a:r>
              <a:rPr lang="en-US" sz="3600" dirty="0" smtClean="0"/>
              <a:t>We must still abide by the revealed word of God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492</Words>
  <Application>Microsoft Office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WHY?</vt:lpstr>
      <vt:lpstr>TRADITION!</vt:lpstr>
      <vt:lpstr>INTRODUCTION</vt:lpstr>
      <vt:lpstr>The Lord’s church</vt:lpstr>
      <vt:lpstr>WHAT DOES “TRADITION” MEAN?</vt:lpstr>
      <vt:lpstr>THE WORD “TRADITION” IN THE N.T.</vt:lpstr>
      <vt:lpstr>THE WORD “TRADITION” IN THE N.T.</vt:lpstr>
      <vt:lpstr>THE WORD “TRADITION” IN THE N.T.</vt:lpstr>
      <vt:lpstr>CONCLUSION</vt:lpstr>
      <vt:lpstr>Are YOU a Christian?</vt:lpstr>
    </vt:vector>
  </TitlesOfParts>
  <Company>Golden Surfer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Reynaldo Rodriguez</dc:creator>
  <cp:lastModifiedBy>Pili</cp:lastModifiedBy>
  <cp:revision>82</cp:revision>
  <dcterms:created xsi:type="dcterms:W3CDTF">2009-07-06T22:01:27Z</dcterms:created>
  <dcterms:modified xsi:type="dcterms:W3CDTF">2013-06-04T00:26:20Z</dcterms:modified>
</cp:coreProperties>
</file>