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13"/>
  </p:handoutMasterIdLst>
  <p:sldIdLst>
    <p:sldId id="259" r:id="rId2"/>
    <p:sldId id="257" r:id="rId3"/>
    <p:sldId id="260" r:id="rId4"/>
    <p:sldId id="258" r:id="rId5"/>
    <p:sldId id="264" r:id="rId6"/>
    <p:sldId id="261" r:id="rId7"/>
    <p:sldId id="266" r:id="rId8"/>
    <p:sldId id="268" r:id="rId9"/>
    <p:sldId id="271" r:id="rId10"/>
    <p:sldId id="272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39" autoAdjust="0"/>
    <p:restoredTop sz="90929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810" y="543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r>
              <a:rPr lang="es-MX"/>
              <a:t>27. El Tema de la Biblia</a:t>
            </a:r>
          </a:p>
        </p:txBody>
      </p:sp>
      <p:sp>
        <p:nvSpPr>
          <p:cNvPr id="7885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s-MX"/>
              <a:t>Colección de Sermones I</a:t>
            </a:r>
          </a:p>
        </p:txBody>
      </p:sp>
      <p:sp>
        <p:nvSpPr>
          <p:cNvPr id="7885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s-MX"/>
              <a:t>27.</a:t>
            </a:r>
          </a:p>
          <a:p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755" name="Group 9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6754" name="Group 914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5842" name="Rectangle 2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4" name="Rectangle 4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744" name="Rectangle 904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752" name="Group 912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36732" name="Freeform 892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33" name="Freeform 893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734" name="Group 894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36735" name="Oval 895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36" name="Oval 896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37" name="Oval 897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38" name="Oval 898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39" name="Oval 899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40" name="Oval 900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41" name="Oval 901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42" name="Oval 902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43" name="Oval 903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745" name="Rectangle 905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746" name="Rectangle 90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747" name="Rectangle 907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748" name="Rectangle 90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749" name="Rectangle 90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5A3073-A243-4594-A2ED-21C0779B64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F3063-62B6-44AB-A61A-6F7CD4189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6A697-5509-4353-9C66-F8B69B533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7A2D5-73F7-42B7-87FF-E9D439EF4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F5602-EDFC-4C62-9439-565B72C221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674ED-97D9-424C-B157-0F619C32F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FEF99-B24E-4223-A275-46AB674FD8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7533E-4977-4A84-9318-8D42AC8814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2CA49-FB21-4E98-9E18-013F6D2D7F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30E89-792B-42B6-9E0D-8FF4BEDD8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B0D42-6D35-4616-8CDE-E88669F52B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44" name="Group 916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22530" name="Rectangle 2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2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443" name="Group 91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23420" name="Freeform 892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/>
                <a:ahLst/>
                <a:cxnLst>
                  <a:cxn ang="0">
                    <a:pos x="1059" y="0"/>
                  </a:cxn>
                  <a:cxn ang="0">
                    <a:pos x="147" y="144"/>
                  </a:cxn>
                  <a:cxn ang="0">
                    <a:pos x="177" y="171"/>
                  </a:cxn>
                  <a:cxn ang="0">
                    <a:pos x="1059" y="24"/>
                  </a:cxn>
                  <a:cxn ang="0">
                    <a:pos x="1059" y="0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21" name="Freeform 893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3544" y="348"/>
                  </a:cxn>
                  <a:cxn ang="0">
                    <a:pos x="3680" y="630"/>
                  </a:cxn>
                  <a:cxn ang="0">
                    <a:pos x="3616" y="624"/>
                  </a:cxn>
                  <a:cxn ang="0">
                    <a:pos x="3534" y="368"/>
                  </a:cxn>
                  <a:cxn ang="0">
                    <a:pos x="17" y="231"/>
                  </a:cxn>
                  <a:cxn ang="0">
                    <a:pos x="0" y="204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422" name="Group 894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23423" name="Oval 895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4" name="Oval 896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5" name="Oval 897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6" name="Oval 898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7" name="Oval 899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8" name="Oval 900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9" name="Oval 901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30" name="Oval 902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31" name="Oval 903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432" name="Rectangle 904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433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434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466C027-E73E-47CA-90F6-26838B2E74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sz="4800"/>
              <a:t>El Tema De La Biblia</a:t>
            </a:r>
            <a:br>
              <a:rPr lang="es-MX" sz="4800"/>
            </a:br>
            <a:r>
              <a:rPr lang="es-MX"/>
              <a:t>Efesios 1:3-14</a:t>
            </a:r>
            <a:endParaRPr lang="es-MX" sz="480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4343400"/>
            <a:ext cx="6400800" cy="1752600"/>
          </a:xfrm>
        </p:spPr>
        <p:txBody>
          <a:bodyPr/>
          <a:lstStyle/>
          <a:p>
            <a:pPr algn="ctr"/>
            <a:r>
              <a:rPr lang="es-MX"/>
              <a:t>Un Estudio Sobre </a:t>
            </a:r>
          </a:p>
          <a:p>
            <a:pPr algn="ctr"/>
            <a:r>
              <a:rPr lang="es-MX" sz="3600"/>
              <a:t>El Propósito Eterno De Dios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Gén. 12:3 -- </a:t>
            </a:r>
            <a:r>
              <a:rPr lang="es-MX" b="1"/>
              <a:t>SIMIENTE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467600" cy="4876800"/>
          </a:xfrm>
        </p:spPr>
        <p:txBody>
          <a:bodyPr/>
          <a:lstStyle/>
          <a:p>
            <a:pPr>
              <a:buFontTx/>
              <a:buNone/>
            </a:pPr>
            <a:r>
              <a:rPr lang="es-MX"/>
              <a:t>Gén. 12:1 – Tierra</a:t>
            </a:r>
          </a:p>
          <a:p>
            <a:pPr>
              <a:buFontTx/>
              <a:buNone/>
            </a:pPr>
            <a:r>
              <a:rPr lang="es-MX"/>
              <a:t>Gén. 12:2 – Nación</a:t>
            </a:r>
          </a:p>
          <a:p>
            <a:pPr>
              <a:buFontTx/>
              <a:buNone/>
            </a:pPr>
            <a:r>
              <a:rPr lang="es-MX"/>
              <a:t>Gén. 12:3 -- Cristo</a:t>
            </a:r>
          </a:p>
          <a:p>
            <a:pPr>
              <a:buFontTx/>
              <a:buNone/>
            </a:pPr>
            <a:endParaRPr lang="es-MX"/>
          </a:p>
          <a:p>
            <a:pPr>
              <a:buFontTx/>
              <a:buNone/>
            </a:pPr>
            <a:endParaRPr lang="es-MX"/>
          </a:p>
          <a:p>
            <a:pPr>
              <a:buFontTx/>
              <a:buNone/>
            </a:pPr>
            <a:endParaRPr lang="es-MX"/>
          </a:p>
          <a:p>
            <a:pPr>
              <a:buFontTx/>
              <a:buNone/>
            </a:pPr>
            <a:r>
              <a:rPr lang="es-MX"/>
              <a:t>Recomiéndo que se lea Gálatas 3, todo el Cap.</a:t>
            </a:r>
          </a:p>
        </p:txBody>
      </p:sp>
      <p:sp>
        <p:nvSpPr>
          <p:cNvPr id="99332" name="AutoShape 4"/>
          <p:cNvSpPr>
            <a:spLocks/>
          </p:cNvSpPr>
          <p:nvPr/>
        </p:nvSpPr>
        <p:spPr bwMode="auto">
          <a:xfrm>
            <a:off x="5029200" y="2209800"/>
            <a:ext cx="685800" cy="762000"/>
          </a:xfrm>
          <a:prstGeom prst="rightBrace">
            <a:avLst>
              <a:gd name="adj1" fmla="val 925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5791200" y="22860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200"/>
              <a:t>A.T. – Para Judíos</a:t>
            </a:r>
          </a:p>
        </p:txBody>
      </p:sp>
      <p:sp>
        <p:nvSpPr>
          <p:cNvPr id="99335" name="AutoShape 7"/>
          <p:cNvSpPr>
            <a:spLocks/>
          </p:cNvSpPr>
          <p:nvPr/>
        </p:nvSpPr>
        <p:spPr bwMode="auto">
          <a:xfrm>
            <a:off x="4800600" y="3200400"/>
            <a:ext cx="381000" cy="533400"/>
          </a:xfrm>
          <a:prstGeom prst="rightBrace">
            <a:avLst>
              <a:gd name="adj1" fmla="val 11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5334000" y="3200400"/>
            <a:ext cx="38100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200"/>
              <a:t>N.T. – Para Todos   (Gá. 3:28)          Linaje de Abraham, Herederos (Gá.3:29)   </a:t>
            </a:r>
          </a:p>
          <a:p>
            <a:pPr>
              <a:spcBef>
                <a:spcPct val="50000"/>
              </a:spcBef>
            </a:pPr>
            <a:endParaRPr lang="es-MX" sz="320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El Desarrollo De Este Plan</a:t>
            </a:r>
            <a:endParaRPr lang="es-MX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4953000"/>
            <a:ext cx="7467600" cy="1905000"/>
          </a:xfrm>
        </p:spPr>
        <p:txBody>
          <a:bodyPr/>
          <a:lstStyle/>
          <a:p>
            <a:r>
              <a:rPr lang="es-MX"/>
              <a:t>Dios es fiel a sus promesas, cumpliéndolas</a:t>
            </a:r>
          </a:p>
          <a:p>
            <a:r>
              <a:rPr lang="es-MX"/>
              <a:t>Así es como Dios lleva a cabo el tema de la Biblia, su PLAN DE REDENCION</a:t>
            </a: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 flipV="1">
            <a:off x="304800" y="4191000"/>
            <a:ext cx="800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8153400" y="3429000"/>
            <a:ext cx="762000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8000"/>
              <a:t>(</a:t>
            </a:r>
            <a:endParaRPr lang="es-MX" sz="3200"/>
          </a:p>
          <a:p>
            <a:pPr>
              <a:spcBef>
                <a:spcPct val="50000"/>
              </a:spcBef>
            </a:pPr>
            <a:endParaRPr lang="es-MX" sz="3200"/>
          </a:p>
          <a:p>
            <a:pPr>
              <a:spcBef>
                <a:spcPct val="50000"/>
              </a:spcBef>
            </a:pPr>
            <a:endParaRPr lang="es-MX" sz="8000"/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0" y="3352800"/>
            <a:ext cx="1447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8000"/>
              <a:t>)</a:t>
            </a:r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5181600" y="1752600"/>
            <a:ext cx="2438400" cy="297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 flipV="1">
            <a:off x="6477000" y="2057400"/>
            <a:ext cx="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5867400" y="25146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4953000" y="4191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1143000" y="3581400"/>
            <a:ext cx="533400" cy="6413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600"/>
              <a:t>A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3733800" y="3581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1905000" y="35814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600"/>
              <a:t>Tierra </a:t>
            </a:r>
          </a:p>
        </p:txBody>
      </p:sp>
      <p:sp>
        <p:nvSpPr>
          <p:cNvPr id="85008" name="AutoShape 16"/>
          <p:cNvSpPr>
            <a:spLocks noChangeArrowheads="1"/>
          </p:cNvSpPr>
          <p:nvPr/>
        </p:nvSpPr>
        <p:spPr bwMode="auto">
          <a:xfrm>
            <a:off x="1219200" y="3124200"/>
            <a:ext cx="1752600" cy="533400"/>
          </a:xfrm>
          <a:prstGeom prst="curvedDownArrow">
            <a:avLst>
              <a:gd name="adj1" fmla="val 65714"/>
              <a:gd name="adj2" fmla="val 13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3352800" y="35814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600"/>
              <a:t>Nación</a:t>
            </a: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5562600" y="36576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600"/>
              <a:t>Simiente</a:t>
            </a:r>
          </a:p>
        </p:txBody>
      </p:sp>
      <p:sp>
        <p:nvSpPr>
          <p:cNvPr id="85011" name="AutoShape 19"/>
          <p:cNvSpPr>
            <a:spLocks noChangeArrowheads="1"/>
          </p:cNvSpPr>
          <p:nvPr/>
        </p:nvSpPr>
        <p:spPr bwMode="auto">
          <a:xfrm>
            <a:off x="1066800" y="2514600"/>
            <a:ext cx="3581400" cy="990600"/>
          </a:xfrm>
          <a:prstGeom prst="curvedDownArrow">
            <a:avLst>
              <a:gd name="adj1" fmla="val 72308"/>
              <a:gd name="adj2" fmla="val 14461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2" name="AutoShape 20"/>
          <p:cNvSpPr>
            <a:spLocks noChangeArrowheads="1"/>
          </p:cNvSpPr>
          <p:nvPr/>
        </p:nvSpPr>
        <p:spPr bwMode="auto">
          <a:xfrm>
            <a:off x="1219200" y="1295400"/>
            <a:ext cx="6019800" cy="1447800"/>
          </a:xfrm>
          <a:prstGeom prst="curvedDownArrow">
            <a:avLst>
              <a:gd name="adj1" fmla="val 33417"/>
              <a:gd name="adj2" fmla="val 116267"/>
              <a:gd name="adj3" fmla="val 343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/>
              <a:t>“Jesucristo”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5257800"/>
            <a:ext cx="7467600" cy="1600200"/>
          </a:xfrm>
        </p:spPr>
        <p:txBody>
          <a:bodyPr/>
          <a:lstStyle/>
          <a:p>
            <a:r>
              <a:rPr lang="es-MX"/>
              <a:t>En Una Sola Palabra, </a:t>
            </a:r>
          </a:p>
          <a:p>
            <a:pPr>
              <a:buFontTx/>
              <a:buNone/>
            </a:pPr>
            <a:r>
              <a:rPr lang="es-MX"/>
              <a:t>El Tema De La Biblia Es, </a:t>
            </a:r>
            <a:r>
              <a:rPr lang="es-MX" b="1"/>
              <a:t>“Jesucristo”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 flipV="1">
            <a:off x="1981200" y="41910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8077200" y="3429000"/>
            <a:ext cx="106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8000"/>
              <a:t>(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1600200" y="3429000"/>
            <a:ext cx="1447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8000"/>
              <a:t>)</a:t>
            </a:r>
          </a:p>
        </p:txBody>
      </p:sp>
      <p:sp>
        <p:nvSpPr>
          <p:cNvPr id="73746" name="Oval 18"/>
          <p:cNvSpPr>
            <a:spLocks noChangeArrowheads="1"/>
          </p:cNvSpPr>
          <p:nvPr/>
        </p:nvSpPr>
        <p:spPr bwMode="auto">
          <a:xfrm>
            <a:off x="5181600" y="1752600"/>
            <a:ext cx="2438400" cy="297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 flipV="1">
            <a:off x="6477000" y="2057400"/>
            <a:ext cx="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>
            <a:off x="5867400" y="25146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>
            <a:off x="4953000" y="4191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 flipV="1">
            <a:off x="1447800" y="2667000"/>
            <a:ext cx="3733800" cy="1524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/>
              <a:t> </a:t>
            </a:r>
            <a:r>
              <a:rPr lang="es-MX" sz="4000"/>
              <a:t>El Plan De Redimir Al Hombre </a:t>
            </a:r>
            <a:br>
              <a:rPr lang="es-MX" sz="4000"/>
            </a:br>
            <a:r>
              <a:rPr lang="es-MX" sz="4000"/>
              <a:t>Por Medio de Jesucristo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4953000"/>
            <a:ext cx="74676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Antes de la fundación del mundo, Dios tuvo un plan, un propósito (Efesios 1:4; 3:11)</a:t>
            </a:r>
          </a:p>
          <a:p>
            <a:pPr>
              <a:lnSpc>
                <a:spcPct val="90000"/>
              </a:lnSpc>
            </a:pPr>
            <a:r>
              <a:rPr lang="es-MX"/>
              <a:t>Este plan se desarrolla a travez de la Biblia de princípio a fin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 flipV="1">
            <a:off x="1981200" y="41910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8153400" y="3429000"/>
            <a:ext cx="762000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8000"/>
              <a:t>(</a:t>
            </a:r>
            <a:endParaRPr lang="es-MX" sz="3200"/>
          </a:p>
          <a:p>
            <a:pPr>
              <a:spcBef>
                <a:spcPct val="50000"/>
              </a:spcBef>
            </a:pPr>
            <a:endParaRPr lang="es-MX" sz="3200"/>
          </a:p>
          <a:p>
            <a:pPr>
              <a:spcBef>
                <a:spcPct val="50000"/>
              </a:spcBef>
            </a:pPr>
            <a:endParaRPr lang="es-MX" sz="8000"/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600200" y="3429000"/>
            <a:ext cx="1447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8000"/>
              <a:t>)</a:t>
            </a:r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5181600" y="1752600"/>
            <a:ext cx="2438400" cy="297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 flipV="1">
            <a:off x="6477000" y="2057400"/>
            <a:ext cx="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5867400" y="25146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>
            <a:off x="4953000" y="4191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 flipV="1">
            <a:off x="1447800" y="2667000"/>
            <a:ext cx="3733800" cy="1524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0" y="4114800"/>
            <a:ext cx="213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200"/>
              <a:t>Eternidad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772400" cy="1143000"/>
          </a:xfrm>
        </p:spPr>
        <p:txBody>
          <a:bodyPr/>
          <a:lstStyle/>
          <a:p>
            <a:r>
              <a:rPr lang="es-MX"/>
              <a:t>Efesios Habla De Este Plan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1:9 – “...el cual se había </a:t>
            </a:r>
            <a:r>
              <a:rPr lang="es-MX" i="1" u="sng"/>
              <a:t>propuesto</a:t>
            </a:r>
            <a:r>
              <a:rPr lang="es-MX" i="1"/>
              <a:t> </a:t>
            </a:r>
            <a:r>
              <a:rPr lang="es-MX"/>
              <a:t>en sí mismo”</a:t>
            </a:r>
          </a:p>
          <a:p>
            <a:pPr>
              <a:lnSpc>
                <a:spcPct val="90000"/>
              </a:lnSpc>
            </a:pPr>
            <a:r>
              <a:rPr lang="es-MX"/>
              <a:t>1:11 – “...conforme al </a:t>
            </a:r>
            <a:r>
              <a:rPr lang="es-MX" i="1" u="sng"/>
              <a:t>propósito</a:t>
            </a:r>
            <a:r>
              <a:rPr lang="es-MX" u="sng"/>
              <a:t> </a:t>
            </a:r>
            <a:r>
              <a:rPr lang="es-MX"/>
              <a:t>del que hace todas las cosas...”</a:t>
            </a:r>
          </a:p>
          <a:p>
            <a:pPr>
              <a:lnSpc>
                <a:spcPct val="90000"/>
              </a:lnSpc>
            </a:pPr>
            <a:r>
              <a:rPr lang="es-MX"/>
              <a:t>1:11 – “...según el </a:t>
            </a:r>
            <a:r>
              <a:rPr lang="es-MX" i="1" u="sng"/>
              <a:t>designio</a:t>
            </a:r>
            <a:r>
              <a:rPr lang="es-MX"/>
              <a:t> de su voluntad”</a:t>
            </a:r>
          </a:p>
          <a:p>
            <a:pPr>
              <a:lnSpc>
                <a:spcPct val="90000"/>
              </a:lnSpc>
            </a:pPr>
            <a:r>
              <a:rPr lang="es-MX"/>
              <a:t>3:11 – “...conforme al </a:t>
            </a:r>
            <a:r>
              <a:rPr lang="es-MX" i="1" u="sng"/>
              <a:t>propósito eterno</a:t>
            </a:r>
            <a:r>
              <a:rPr lang="es-MX"/>
              <a:t>”</a:t>
            </a:r>
          </a:p>
          <a:p>
            <a:pPr>
              <a:lnSpc>
                <a:spcPct val="90000"/>
              </a:lnSpc>
            </a:pPr>
            <a:r>
              <a:rPr lang="es-MX"/>
              <a:t>Dios es Eterno, y desde la eternidad, El ha preparado y cumplido el plan en Jesucristo</a:t>
            </a:r>
          </a:p>
          <a:p>
            <a:pPr>
              <a:lnSpc>
                <a:spcPct val="90000"/>
              </a:lnSpc>
            </a:pPr>
            <a:r>
              <a:rPr lang="es-MX"/>
              <a:t>Esta es la “historia” de la Biblia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7021513" cy="1143000"/>
          </a:xfrm>
        </p:spPr>
        <p:txBody>
          <a:bodyPr/>
          <a:lstStyle/>
          <a:p>
            <a:r>
              <a:rPr lang="es-MX" sz="4800"/>
              <a:t>Las 3 Promesas Principales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7772400" cy="5105400"/>
          </a:xfrm>
        </p:spPr>
        <p:txBody>
          <a:bodyPr/>
          <a:lstStyle/>
          <a:p>
            <a:r>
              <a:rPr lang="es-MX" sz="3600"/>
              <a:t>Es ilustrado por las promesas hechas a Abraham: Genesis 12:1-3</a:t>
            </a:r>
          </a:p>
          <a:p>
            <a:pPr>
              <a:buFontTx/>
              <a:buNone/>
            </a:pPr>
            <a:r>
              <a:rPr lang="es-MX" sz="3600"/>
              <a:t>   Gen. 12:1 – La promesa de una TIERRA</a:t>
            </a:r>
          </a:p>
          <a:p>
            <a:pPr>
              <a:buFontTx/>
              <a:buNone/>
            </a:pPr>
            <a:r>
              <a:rPr lang="es-MX" sz="3600"/>
              <a:t>   Gen. 12:2 – La promesa de una NACION</a:t>
            </a:r>
          </a:p>
          <a:p>
            <a:pPr>
              <a:buFontTx/>
              <a:buNone/>
            </a:pPr>
            <a:r>
              <a:rPr lang="es-MX" sz="3600"/>
              <a:t>   Gen. 12:3 – La promesa de una SIMIENTE</a:t>
            </a:r>
          </a:p>
          <a:p>
            <a:r>
              <a:rPr lang="es-MX" sz="3600"/>
              <a:t>El desarrollo de estas promesas, a travez de las Escrituras, nos ayuda a entender de qué trata la Biblia – Cuál es su Historia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Gén. 12:1-- </a:t>
            </a:r>
            <a:r>
              <a:rPr lang="es-MX" b="1"/>
              <a:t>TIERRA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s-MX">
                <a:latin typeface="Times New Roman" charset="0"/>
              </a:rPr>
              <a:t>“Vete de tu tierra y de tu parentela, y de la casa de tu padre, </a:t>
            </a:r>
            <a:r>
              <a:rPr lang="es-MX" i="1">
                <a:latin typeface="Times New Roman" charset="0"/>
              </a:rPr>
              <a:t>a la </a:t>
            </a:r>
            <a:r>
              <a:rPr lang="es-MX" b="1" i="1">
                <a:latin typeface="Times New Roman" charset="0"/>
              </a:rPr>
              <a:t>tierra </a:t>
            </a:r>
            <a:r>
              <a:rPr lang="es-MX" i="1">
                <a:latin typeface="Times New Roman" charset="0"/>
              </a:rPr>
              <a:t>que yo te mostraré”</a:t>
            </a:r>
            <a:endParaRPr lang="es-MX"/>
          </a:p>
          <a:p>
            <a:pPr>
              <a:lnSpc>
                <a:spcPct val="90000"/>
              </a:lnSpc>
            </a:pPr>
            <a:r>
              <a:rPr lang="es-MX" sz="2800"/>
              <a:t> </a:t>
            </a:r>
            <a:r>
              <a:rPr lang="es-MX"/>
              <a:t>Esta era la tierra de Canaán, 12:5-7</a:t>
            </a:r>
          </a:p>
          <a:p>
            <a:pPr>
              <a:lnSpc>
                <a:spcPct val="90000"/>
              </a:lnSpc>
            </a:pPr>
            <a:r>
              <a:rPr lang="es-MX"/>
              <a:t> Esta tierra fue para su descendencia (v.7), aún así,                        Abraham fue fiel a Dios, obedeció   </a:t>
            </a:r>
          </a:p>
          <a:p>
            <a:pPr>
              <a:lnSpc>
                <a:spcPct val="90000"/>
              </a:lnSpc>
            </a:pPr>
            <a:r>
              <a:rPr lang="es-MX"/>
              <a:t> Esta tierra es el centro geográfico de la Biblia</a:t>
            </a:r>
          </a:p>
          <a:p>
            <a:pPr>
              <a:lnSpc>
                <a:spcPct val="90000"/>
              </a:lnSpc>
            </a:pPr>
            <a:r>
              <a:rPr lang="es-MX"/>
              <a:t> Esta tierra fue el pacto de Dios, Gen.15:18-21</a:t>
            </a:r>
          </a:p>
          <a:p>
            <a:pPr>
              <a:lnSpc>
                <a:spcPct val="90000"/>
              </a:lnSpc>
            </a:pPr>
            <a:r>
              <a:rPr lang="es-MX"/>
              <a:t> El desarrollo de esta promesa nos lleva desde  Génesis hasta Josué (21:43-45; 23:14-16)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457200" y="24384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04800" y="25146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1828800" y="1676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Gén. 12:2 -- </a:t>
            </a:r>
            <a:r>
              <a:rPr lang="es-MX" b="1"/>
              <a:t>NACION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s-MX">
                <a:latin typeface="Times New Roman" charset="0"/>
              </a:rPr>
              <a:t>“Y haré de ti una </a:t>
            </a:r>
            <a:r>
              <a:rPr lang="es-MX" b="1">
                <a:latin typeface="Times New Roman" charset="0"/>
              </a:rPr>
              <a:t>nación</a:t>
            </a:r>
            <a:r>
              <a:rPr lang="es-MX">
                <a:latin typeface="Times New Roman" charset="0"/>
              </a:rPr>
              <a:t> grande y te bendeciré...”</a:t>
            </a:r>
          </a:p>
          <a:p>
            <a:r>
              <a:rPr lang="es-MX"/>
              <a:t>¿Cómo? Sara estéril, Abraham viejo</a:t>
            </a:r>
          </a:p>
          <a:p>
            <a:r>
              <a:rPr lang="es-MX"/>
              <a:t>Tendrá heredero própio, no Eliezer su siervo (15:3,4)</a:t>
            </a:r>
          </a:p>
          <a:p>
            <a:r>
              <a:rPr lang="es-MX"/>
              <a:t>Su descendencia numerosa como las estrellas (15:5)</a:t>
            </a:r>
          </a:p>
          <a:p>
            <a:r>
              <a:rPr lang="es-MX"/>
              <a:t>Su nombre cambió a “Abraham” que es “padre de multitud” (17:4,5)</a:t>
            </a:r>
          </a:p>
          <a:p>
            <a:r>
              <a:rPr lang="es-MX"/>
              <a:t>Dios haría naciones y de él saldrían reyes (17:6)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Gén. 12:2 -- </a:t>
            </a:r>
            <a:r>
              <a:rPr lang="es-MX" b="1"/>
              <a:t>NACION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30580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MX"/>
              <a:t>Su desarrollo nos lleva desde Josué hasta Malaquías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/>
              <a:t>Dios cumplió la promesa, hizo de Abraham una nación</a:t>
            </a:r>
          </a:p>
          <a:p>
            <a:pPr>
              <a:lnSpc>
                <a:spcPct val="90000"/>
              </a:lnSpc>
            </a:pPr>
            <a:r>
              <a:rPr lang="es-MX"/>
              <a:t>La nación tuvo gobierno (jueces, reyes)</a:t>
            </a:r>
          </a:p>
          <a:p>
            <a:pPr>
              <a:lnSpc>
                <a:spcPct val="90000"/>
              </a:lnSpc>
            </a:pPr>
            <a:r>
              <a:rPr lang="es-MX"/>
              <a:t>La nación tuvo ley (una ley muy especial)</a:t>
            </a:r>
          </a:p>
          <a:p>
            <a:pPr>
              <a:lnSpc>
                <a:spcPct val="90000"/>
              </a:lnSpc>
            </a:pPr>
            <a:r>
              <a:rPr lang="es-MX"/>
              <a:t>La nación tuvo profetas, sacerdotes, capital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/>
              <a:t>Todo lo necesario para una nación, lo tenía Israel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/>
              <a:t>12:1 – Tierra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/>
              <a:t>12:2 – Nación</a:t>
            </a:r>
          </a:p>
        </p:txBody>
      </p:sp>
      <p:sp>
        <p:nvSpPr>
          <p:cNvPr id="93188" name="AutoShape 4"/>
          <p:cNvSpPr>
            <a:spLocks/>
          </p:cNvSpPr>
          <p:nvPr/>
        </p:nvSpPr>
        <p:spPr bwMode="auto">
          <a:xfrm>
            <a:off x="3124200" y="5181600"/>
            <a:ext cx="457200" cy="609600"/>
          </a:xfrm>
          <a:prstGeom prst="rightBrace">
            <a:avLst>
              <a:gd name="adj1" fmla="val 1111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657600" y="5181600"/>
            <a:ext cx="464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200">
                <a:latin typeface="Arial" charset="0"/>
              </a:rPr>
              <a:t>La historia del A. T.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Gén. 12:3 -- </a:t>
            </a:r>
            <a:r>
              <a:rPr lang="es-MX" b="1"/>
              <a:t>SIMIENTE</a:t>
            </a:r>
          </a:p>
        </p:txBody>
      </p:sp>
      <p:sp>
        <p:nvSpPr>
          <p:cNvPr id="962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s-MX">
                <a:latin typeface="Times New Roman" charset="0"/>
              </a:rPr>
              <a:t>“... Y serán benditas en ti todas las familias de la tierra.” 12:3</a:t>
            </a:r>
          </a:p>
          <a:p>
            <a:r>
              <a:rPr lang="es-MX">
                <a:latin typeface="Times New Roman" charset="0"/>
              </a:rPr>
              <a:t>“En tu simiente serán benditas todas las familias de la tierra, por cuanto obedeciste a mi voz.” 22:18; Hechos 3:25,26; Gá. 3:6-8</a:t>
            </a:r>
          </a:p>
          <a:p>
            <a:r>
              <a:rPr lang="es-MX">
                <a:latin typeface="Times New Roman" charset="0"/>
              </a:rPr>
              <a:t>No serán benditas en él (Abraham) sino, “en tu simiente,” la cual es CRISTO (Gá. 3:16)</a:t>
            </a:r>
            <a:r>
              <a:rPr lang="es-MX" b="1"/>
              <a:t/>
            </a:r>
            <a:br>
              <a:rPr lang="es-MX" b="1"/>
            </a:br>
            <a:endParaRPr lang="es-MX" b="1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629</TotalTime>
  <Words>626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Cactus</vt:lpstr>
      <vt:lpstr>El Tema De La Biblia Efesios 1:3-14</vt:lpstr>
      <vt:lpstr>“Jesucristo”</vt:lpstr>
      <vt:lpstr> El Plan De Redimir Al Hombre  Por Medio de Jesucristo</vt:lpstr>
      <vt:lpstr>Efesios Habla De Este Plan </vt:lpstr>
      <vt:lpstr>Las 3 Promesas Principales</vt:lpstr>
      <vt:lpstr>Gén. 12:1-- TIERRA</vt:lpstr>
      <vt:lpstr>Gén. 12:2 -- NACION</vt:lpstr>
      <vt:lpstr>Gén. 12:2 -- NACION</vt:lpstr>
      <vt:lpstr>Gén. 12:3 -- SIMIENTE</vt:lpstr>
      <vt:lpstr>Gén. 12:3 -- SIMIENTE</vt:lpstr>
      <vt:lpstr>El Desarrollo De Este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Tema De La Biblia</dc:title>
  <dc:creator>jorge maldonado</dc:creator>
  <cp:lastModifiedBy>Jorge</cp:lastModifiedBy>
  <cp:revision>11</cp:revision>
  <cp:lastPrinted>1601-01-01T00:00:00Z</cp:lastPrinted>
  <dcterms:created xsi:type="dcterms:W3CDTF">2003-10-28T04:17:23Z</dcterms:created>
  <dcterms:modified xsi:type="dcterms:W3CDTF">2013-09-16T20:47:05Z</dcterms:modified>
</cp:coreProperties>
</file>