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701" r:id="rId1"/>
  </p:sldMasterIdLst>
  <p:notesMasterIdLst>
    <p:notesMasterId r:id="rId18"/>
  </p:notesMasterIdLst>
  <p:sldIdLst>
    <p:sldId id="295" r:id="rId2"/>
    <p:sldId id="277" r:id="rId3"/>
    <p:sldId id="293" r:id="rId4"/>
    <p:sldId id="279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63" r:id="rId16"/>
    <p:sldId id="294" r:id="rId1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1pPr>
    <a:lvl2pPr marL="457176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2pPr>
    <a:lvl3pPr marL="914354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3pPr>
    <a:lvl4pPr marL="137153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4pPr>
    <a:lvl5pPr marL="1828706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5pPr>
    <a:lvl6pPr marL="2285884" algn="l" defTabSz="914354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6pPr>
    <a:lvl7pPr marL="2743060" algn="l" defTabSz="914354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7pPr>
    <a:lvl8pPr marL="3200236" algn="l" defTabSz="914354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8pPr>
    <a:lvl9pPr marL="3657413" algn="l" defTabSz="914354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00" autoAdjust="0"/>
    <p:restoredTop sz="94624" autoAdjust="0"/>
  </p:normalViewPr>
  <p:slideViewPr>
    <p:cSldViewPr>
      <p:cViewPr varScale="1">
        <p:scale>
          <a:sx n="75" d="100"/>
          <a:sy n="75" d="100"/>
        </p:scale>
        <p:origin x="-1650" y="-1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28F5A58-E1BF-4A8F-92CD-C8C2AD522977}" type="datetimeFigureOut">
              <a:rPr lang="en-US"/>
              <a:pPr>
                <a:defRPr/>
              </a:pPr>
              <a:t>9/7/2008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51CF94-EEF8-4D4D-928F-E4CCB6B42AB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4E83C-DF4D-429F-B080-E6758167BC7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D4BEB-318D-46F1-BF25-C4B94A0180D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DB1A-EB91-437C-8C9E-2FDBB6CD7C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EE073-2B88-4950-8E65-8E80FD44F41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62532-E244-4B1D-ABEF-E4D849844B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13F58-3BB9-4F68-AB04-4D7ACE9A922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15F3F-C188-417E-A13A-C299AE49762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51922-A6DD-4992-A4E6-F432F9AF08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259A1-7C5D-488A-8B23-8C48AB83170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7CE7D-20D1-4169-9A1D-E0D503CD8DE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9747-D802-4AB6-86C3-71E69B97F0E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275841"/>
            <a:ext cx="11704320" cy="64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2098"/>
            <a:ext cx="4118187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892AE2F7-3B28-4640-9B2C-CF8230189E3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wipe dir="u"/>
  </p:transition>
  <p:txStyles>
    <p:titleStyle>
      <a:lvl1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87672" indent="-487672" algn="l" rtl="0" fontAlgn="base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cs typeface="+mn-cs"/>
        </a:defRPr>
      </a:lvl2pPr>
      <a:lvl3pPr marL="1625575" indent="-325115" algn="l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75804" indent="-325115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92603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It is a Great Salvation Because …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GREAT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667000"/>
            <a:ext cx="12344400" cy="659892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Scheme of Redemption: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– Accomplished- Revealed</a:t>
            </a:r>
          </a:p>
          <a:p>
            <a:r>
              <a:rPr lang="en-US" sz="2800" b="1" dirty="0" smtClean="0"/>
              <a:t>Our Salvation Planned by God, the Father</a:t>
            </a:r>
            <a:endParaRPr lang="en-US" sz="2400" b="1" dirty="0" smtClean="0"/>
          </a:p>
          <a:p>
            <a:pPr lvl="1"/>
            <a:r>
              <a:rPr lang="en-US" sz="2400" dirty="0" smtClean="0"/>
              <a:t>Only God, could have designed this great plan of salvation</a:t>
            </a:r>
          </a:p>
          <a:p>
            <a:pPr lvl="1"/>
            <a:r>
              <a:rPr lang="en-US" sz="2400" dirty="0" smtClean="0"/>
              <a:t>It was a plan formulated since before the foundation of the world, </a:t>
            </a:r>
            <a:r>
              <a:rPr lang="en-US" sz="2400" b="1" dirty="0" smtClean="0"/>
              <a:t>Eph. 1:</a:t>
            </a:r>
            <a:r>
              <a:rPr lang="en-US" sz="2400" dirty="0" smtClean="0"/>
              <a:t>4</a:t>
            </a:r>
          </a:p>
          <a:p>
            <a:pPr lvl="1"/>
            <a:r>
              <a:rPr lang="en-US" sz="2400" dirty="0" smtClean="0"/>
              <a:t>It was (is) a perfect plan because God is Perfect, </a:t>
            </a:r>
            <a:r>
              <a:rPr lang="en-US" sz="2400" b="1" dirty="0" smtClean="0"/>
              <a:t>Matthew 5:48</a:t>
            </a:r>
          </a:p>
          <a:p>
            <a:pPr lvl="1"/>
            <a:r>
              <a:rPr lang="en-US" sz="2400" dirty="0" smtClean="0"/>
              <a:t>It is a plan that reveals God’s wisdom, </a:t>
            </a:r>
            <a:r>
              <a:rPr lang="en-US" sz="2400" b="1" dirty="0" smtClean="0"/>
              <a:t>Eph. 3:10</a:t>
            </a:r>
          </a:p>
          <a:p>
            <a:r>
              <a:rPr lang="en-US" sz="2800" b="1" dirty="0" smtClean="0"/>
              <a:t>Our Salvation Accomplished by God, the Son, Jesus </a:t>
            </a:r>
          </a:p>
          <a:p>
            <a:pPr lvl="1"/>
            <a:r>
              <a:rPr lang="en-US" sz="2400" dirty="0" smtClean="0"/>
              <a:t>Notice the multiple mention of “in Christ” in Ephesians 1</a:t>
            </a:r>
          </a:p>
          <a:p>
            <a:pPr lvl="1"/>
            <a:r>
              <a:rPr lang="en-US" sz="2400" b="1" dirty="0" smtClean="0"/>
              <a:t>Ephesians 3:11,</a:t>
            </a:r>
            <a:r>
              <a:rPr lang="en-US" sz="2400" i="1" u="sng" dirty="0" smtClean="0">
                <a:solidFill>
                  <a:srgbClr val="FFFF00"/>
                </a:solidFill>
              </a:rPr>
              <a:t> “</a:t>
            </a:r>
            <a:r>
              <a:rPr lang="en-US" sz="24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eternal purpose which he purposed in Christ Jesus our Lord”</a:t>
            </a:r>
          </a:p>
          <a:p>
            <a:pPr lvl="1"/>
            <a:r>
              <a:rPr lang="en-US" sz="2400" dirty="0" smtClean="0"/>
              <a:t>Jesus accomplished this by his birth, death, resurrection, 1 Cor. 15:1-4</a:t>
            </a:r>
          </a:p>
          <a:p>
            <a:r>
              <a:rPr lang="en-US" sz="2800" b="1" dirty="0" smtClean="0"/>
              <a:t>Our Plan of Salvation Revealed To Us By God, the Holy Spirit</a:t>
            </a:r>
          </a:p>
          <a:p>
            <a:pPr lvl="1"/>
            <a:r>
              <a:rPr lang="en-US" sz="2400" b="1" dirty="0" smtClean="0"/>
              <a:t>Ephesians 1:13-17</a:t>
            </a:r>
            <a:r>
              <a:rPr lang="en-US" sz="2400" dirty="0" smtClean="0"/>
              <a:t>, the Holy Spirit revealed the message of truth</a:t>
            </a:r>
          </a:p>
          <a:p>
            <a:pPr lvl="1"/>
            <a:r>
              <a:rPr lang="en-US" sz="2400" b="1" dirty="0" smtClean="0"/>
              <a:t>1 Peter 1:12; 1:21</a:t>
            </a:r>
            <a:r>
              <a:rPr lang="en-US" sz="2400" dirty="0" smtClean="0"/>
              <a:t>, Men inspired by the Holy Spirit </a:t>
            </a:r>
            <a:r>
              <a:rPr lang="es-MX" sz="2400" dirty="0" smtClean="0"/>
              <a:t> </a:t>
            </a:r>
            <a:endParaRPr lang="en-US" sz="2000" b="1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6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It is a Great Salvation Because …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GREAT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667000"/>
            <a:ext cx="12344400" cy="6598920"/>
          </a:xfrm>
        </p:spPr>
        <p:txBody>
          <a:bodyPr/>
          <a:lstStyle/>
          <a:p>
            <a:r>
              <a:rPr lang="en-US" sz="2800" dirty="0" smtClean="0"/>
              <a:t>The greatest problem humanity has is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  <a:p>
            <a:r>
              <a:rPr lang="en-US" sz="2800" dirty="0" smtClean="0"/>
              <a:t>Only by coming in contact with the blood of Jesus can we be rid of it,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other way!</a:t>
            </a:r>
          </a:p>
          <a:p>
            <a:r>
              <a:rPr lang="en-US" sz="2800" dirty="0" smtClean="0"/>
              <a:t>Sin: a great problem because the wages of it is death, Rom. 6:23</a:t>
            </a:r>
          </a:p>
          <a:p>
            <a:r>
              <a:rPr lang="en-US" sz="2800" dirty="0" smtClean="0"/>
              <a:t>Sin is transgression of the law, 1 Jn. 3:4</a:t>
            </a:r>
          </a:p>
          <a:p>
            <a:r>
              <a:rPr lang="en-US" sz="2800" dirty="0" smtClean="0"/>
              <a:t>Sin separates us from God, Is. 59:2</a:t>
            </a:r>
          </a:p>
          <a:p>
            <a:r>
              <a:rPr lang="en-US" sz="2800" dirty="0" smtClean="0"/>
              <a:t>All are guilty of death, because we all sin, Rom. 5:12</a:t>
            </a:r>
          </a:p>
          <a:p>
            <a:r>
              <a:rPr lang="en-US" sz="2800" dirty="0" smtClean="0"/>
              <a:t>How can I come in contact with the blood of Christ – to get rid of my sin?</a:t>
            </a:r>
          </a:p>
          <a:p>
            <a:pPr lvl="1"/>
            <a:r>
              <a:rPr lang="en-US" sz="2800" dirty="0" smtClean="0"/>
              <a:t>I must believe that Jesus Christ is the Son of God, that HE IS GOD</a:t>
            </a:r>
          </a:p>
          <a:p>
            <a:pPr lvl="1"/>
            <a:r>
              <a:rPr lang="en-US" sz="2800" dirty="0" smtClean="0"/>
              <a:t>I must repent of my sins</a:t>
            </a:r>
          </a:p>
          <a:p>
            <a:pPr lvl="1"/>
            <a:r>
              <a:rPr lang="en-US" sz="2800" dirty="0" smtClean="0"/>
              <a:t>I must confess before men that Jesus Christ is the Son of God</a:t>
            </a:r>
          </a:p>
          <a:p>
            <a:pPr lvl="1"/>
            <a:r>
              <a:rPr lang="en-US" sz="2800" dirty="0" smtClean="0"/>
              <a:t>I must be baptized for the remission of my sins</a:t>
            </a:r>
            <a:r>
              <a:rPr lang="es-MX" sz="2800" dirty="0" smtClean="0"/>
              <a:t> </a:t>
            </a:r>
          </a:p>
          <a:p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problem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great</a:t>
            </a:r>
            <a:r>
              <a:rPr lang="es-MX" sz="2800" dirty="0" smtClean="0"/>
              <a:t>; </a:t>
            </a:r>
            <a:r>
              <a:rPr lang="es-MX" sz="2800" dirty="0" err="1" smtClean="0"/>
              <a:t>but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blood</a:t>
            </a:r>
            <a:r>
              <a:rPr lang="es-MX" sz="2800" dirty="0" smtClean="0"/>
              <a:t> of </a:t>
            </a:r>
            <a:r>
              <a:rPr lang="es-MX" sz="2800" dirty="0" err="1" smtClean="0"/>
              <a:t>Jesus</a:t>
            </a:r>
            <a:r>
              <a:rPr lang="es-MX" sz="2800" dirty="0" smtClean="0"/>
              <a:t> </a:t>
            </a:r>
            <a:r>
              <a:rPr lang="es-MX" sz="2800" dirty="0" err="1" smtClean="0"/>
              <a:t>that</a:t>
            </a:r>
            <a:r>
              <a:rPr lang="es-MX" sz="2800" dirty="0" smtClean="0"/>
              <a:t> </a:t>
            </a:r>
            <a:r>
              <a:rPr lang="es-MX" sz="2800" dirty="0" err="1" smtClean="0"/>
              <a:t>wipes</a:t>
            </a:r>
            <a:r>
              <a:rPr lang="es-MX" sz="2800" dirty="0" smtClean="0"/>
              <a:t> </a:t>
            </a:r>
            <a:r>
              <a:rPr lang="es-MX" sz="2800" dirty="0" err="1" smtClean="0"/>
              <a:t>it</a:t>
            </a:r>
            <a:r>
              <a:rPr lang="es-MX" sz="2800" dirty="0" smtClean="0"/>
              <a:t> </a:t>
            </a:r>
            <a:r>
              <a:rPr lang="es-MX" sz="2800" dirty="0" err="1" smtClean="0"/>
              <a:t>away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Greater</a:t>
            </a:r>
            <a:endParaRPr lang="en-US" sz="16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It is a Great Salvation Because …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GREAT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667000"/>
            <a:ext cx="12674600" cy="6598920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PERIL,</a:t>
            </a:r>
            <a:r>
              <a:rPr lang="en-US" sz="3200" dirty="0" smtClean="0"/>
              <a:t> that is, the great and horrible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 </a:t>
            </a:r>
            <a:r>
              <a:rPr lang="en-US" sz="3200" dirty="0" smtClean="0"/>
              <a:t>of falling into eternal </a:t>
            </a:r>
            <a:r>
              <a:rPr lang="en-US" sz="3600" dirty="0" smtClean="0"/>
              <a:t>punishment   </a:t>
            </a:r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Punishment </a:t>
            </a:r>
            <a:r>
              <a:rPr lang="en-US" sz="2400" dirty="0" smtClean="0"/>
              <a:t> - Even the thought of this is horrific!</a:t>
            </a:r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Punishment </a:t>
            </a:r>
            <a:r>
              <a:rPr lang="en-US" sz="2400" dirty="0" smtClean="0"/>
              <a:t> is the same as “Hell”</a:t>
            </a:r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Punishment </a:t>
            </a:r>
            <a:r>
              <a:rPr lang="en-US" sz="2400" dirty="0" smtClean="0"/>
              <a:t> is the same as “second death”</a:t>
            </a:r>
          </a:p>
          <a:p>
            <a:pPr lvl="1"/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Punishment  </a:t>
            </a:r>
            <a:r>
              <a:rPr lang="en-US" sz="2400" dirty="0" smtClean="0"/>
              <a:t>is the same as the “lake of fire”</a:t>
            </a:r>
          </a:p>
          <a:p>
            <a:r>
              <a:rPr lang="en-US" sz="3200" dirty="0" smtClean="0"/>
              <a:t>Our salvation is so grand because it saves us from eternal punishment</a:t>
            </a:r>
            <a:endParaRPr lang="en-US" sz="3600" dirty="0" smtClean="0"/>
          </a:p>
          <a:p>
            <a:pPr marL="1107429" lvl="1" indent="-457200"/>
            <a:r>
              <a:rPr lang="en-US" sz="2400" b="1" dirty="0" smtClean="0"/>
              <a:t>Matthew 25:46</a:t>
            </a:r>
            <a:r>
              <a:rPr lang="en-US" sz="2400" dirty="0" smtClean="0"/>
              <a:t>, </a:t>
            </a:r>
            <a:r>
              <a:rPr lang="en-US" sz="2400" i="1" dirty="0" smtClean="0"/>
              <a:t>“</a:t>
            </a:r>
            <a:r>
              <a:rPr lang="en-US" sz="2800" i="1" dirty="0" smtClean="0"/>
              <a:t>And these shall go away into eternal punishment: but the righteous into eternal life”.</a:t>
            </a:r>
            <a:endParaRPr lang="en-US" sz="2400" i="1" dirty="0" smtClean="0"/>
          </a:p>
          <a:p>
            <a:pPr marL="1107429" lvl="1" indent="-457200"/>
            <a:r>
              <a:rPr lang="en-US" sz="2400" b="1" dirty="0" smtClean="0"/>
              <a:t>Hebrews 10:27</a:t>
            </a:r>
            <a:r>
              <a:rPr lang="en-US" sz="2400" dirty="0" smtClean="0"/>
              <a:t>, </a:t>
            </a:r>
            <a:r>
              <a:rPr lang="en-US" sz="2400" i="1" dirty="0" smtClean="0"/>
              <a:t>“</a:t>
            </a:r>
            <a:r>
              <a:rPr lang="en-US" sz="2800" i="1" dirty="0" smtClean="0"/>
              <a:t>but a certain fearful expectation of judgment, and a fierceness of fire which shall devour the adversaries”.</a:t>
            </a:r>
            <a:endParaRPr lang="en-US" sz="2400" i="1" dirty="0" smtClean="0"/>
          </a:p>
          <a:p>
            <a:pPr marL="1107429" lvl="1" indent="-457200"/>
            <a:r>
              <a:rPr lang="en-US" sz="2400" b="1" dirty="0" smtClean="0"/>
              <a:t>Hebrews 10:31</a:t>
            </a:r>
            <a:r>
              <a:rPr lang="en-US" sz="2400" dirty="0" smtClean="0"/>
              <a:t>, “</a:t>
            </a:r>
            <a:r>
              <a:rPr lang="en-US" sz="2800" i="1" dirty="0" smtClean="0"/>
              <a:t>It is a fearful thing to fall into the hands of the living God” </a:t>
            </a:r>
          </a:p>
          <a:p>
            <a:pPr marL="1107429" lvl="1" indent="-457200"/>
            <a:endParaRPr lang="en-US" sz="22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It is a Great Salvation Because …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GREAT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667000"/>
            <a:ext cx="12344400" cy="6598920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that brought us Salvation is great, like no other! </a:t>
            </a:r>
          </a:p>
          <a:p>
            <a:r>
              <a:rPr lang="en-US" sz="3200" dirty="0" smtClean="0"/>
              <a:t>The Gospel is the only power that saves</a:t>
            </a:r>
          </a:p>
          <a:p>
            <a:pPr lvl="1"/>
            <a:r>
              <a:rPr lang="en-US" sz="2400" dirty="0" smtClean="0"/>
              <a:t>Rom. 1:16, “or I am not ashamed of the gospel: for it is the power of God unto salvation to every one that believeth; to the Jew first, and also to the Greek”.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greek</a:t>
            </a:r>
            <a:r>
              <a:rPr lang="en-US" sz="2400" dirty="0" smtClean="0"/>
              <a:t> word is “</a:t>
            </a:r>
            <a:r>
              <a:rPr lang="en-US" sz="2400" dirty="0" err="1" smtClean="0"/>
              <a:t>dunamis</a:t>
            </a:r>
            <a:r>
              <a:rPr lang="en-US" sz="2400" dirty="0" smtClean="0"/>
              <a:t>” (from where the word “dynamite” came)</a:t>
            </a:r>
          </a:p>
          <a:p>
            <a:r>
              <a:rPr lang="en-US" sz="3000" dirty="0" smtClean="0"/>
              <a:t>The gospel is this “explosive” power that saves!</a:t>
            </a:r>
          </a:p>
          <a:p>
            <a:r>
              <a:rPr lang="en-US" sz="3000" dirty="0" smtClean="0"/>
              <a:t>There is no human power that can save us from eternal punishment</a:t>
            </a:r>
          </a:p>
          <a:p>
            <a:r>
              <a:rPr lang="en-US" sz="3000" dirty="0" smtClean="0"/>
              <a:t>In bringing us the gospel, God made use of Omnipotent Power</a:t>
            </a:r>
          </a:p>
          <a:p>
            <a:pPr lvl="1"/>
            <a:r>
              <a:rPr lang="en-US" sz="2400" dirty="0" smtClean="0"/>
              <a:t>The gospel was </a:t>
            </a:r>
            <a:r>
              <a:rPr lang="en-US" sz="2400" b="1" u="sng" dirty="0" smtClean="0"/>
              <a:t>planned</a:t>
            </a:r>
            <a:r>
              <a:rPr lang="en-US" sz="2400" dirty="0" smtClean="0"/>
              <a:t>, </a:t>
            </a:r>
            <a:r>
              <a:rPr lang="en-US" sz="2400" b="1" u="sng" dirty="0" smtClean="0"/>
              <a:t>prophesied</a:t>
            </a:r>
            <a:r>
              <a:rPr lang="en-US" sz="2400" dirty="0" smtClean="0"/>
              <a:t>, </a:t>
            </a:r>
            <a:r>
              <a:rPr lang="en-US" sz="2400" b="1" u="sng" dirty="0" smtClean="0"/>
              <a:t>preached, </a:t>
            </a:r>
            <a:r>
              <a:rPr lang="en-US" sz="2400" dirty="0" smtClean="0"/>
              <a:t>and changed many lives!</a:t>
            </a:r>
          </a:p>
          <a:p>
            <a:pPr lvl="1"/>
            <a:r>
              <a:rPr lang="en-US" sz="2400" dirty="0" smtClean="0"/>
              <a:t>The gospel was r</a:t>
            </a:r>
            <a:r>
              <a:rPr lang="en-US" sz="2400" b="1" u="sng" dirty="0" smtClean="0"/>
              <a:t>evealed</a:t>
            </a:r>
            <a:r>
              <a:rPr lang="en-US" sz="2400" dirty="0" smtClean="0"/>
              <a:t> to us by Divine Inspiration</a:t>
            </a:r>
          </a:p>
          <a:p>
            <a:pPr lvl="1"/>
            <a:r>
              <a:rPr lang="en-US" sz="2400" dirty="0" smtClean="0"/>
              <a:t>The gospel was confirmed (tested, verified) by miraculous works</a:t>
            </a:r>
          </a:p>
          <a:p>
            <a:r>
              <a:rPr lang="en-US" sz="3000" dirty="0" smtClean="0"/>
              <a:t>The Good News of Salvation, brought to us by God – Thru </a:t>
            </a:r>
            <a:r>
              <a:rPr lang="en-US" sz="3000" b="1" u="sng" dirty="0" smtClean="0"/>
              <a:t>Omni-potent Power</a:t>
            </a:r>
            <a:r>
              <a:rPr lang="en-US" sz="3000" dirty="0" smtClean="0"/>
              <a:t>, </a:t>
            </a:r>
            <a:r>
              <a:rPr lang="en-US" sz="3000" b="1" u="sng" dirty="0" smtClean="0"/>
              <a:t>Omniscient Knowledge</a:t>
            </a:r>
            <a:r>
              <a:rPr lang="en-US" sz="3000" dirty="0" smtClean="0"/>
              <a:t>, </a:t>
            </a:r>
            <a:r>
              <a:rPr lang="en-US" sz="3000" b="1" u="sng" dirty="0" smtClean="0"/>
              <a:t>Omnipresent Guidance</a:t>
            </a:r>
          </a:p>
          <a:p>
            <a:endParaRPr lang="en-US" sz="30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It is a Great Salvation Because …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PRIZE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GREAT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667000"/>
            <a:ext cx="12344400" cy="6598920"/>
          </a:xfrm>
        </p:spPr>
        <p:txBody>
          <a:bodyPr/>
          <a:lstStyle/>
          <a:p>
            <a:r>
              <a:rPr lang="en-US" sz="3200" dirty="0" smtClean="0"/>
              <a:t>The prize is “the Crown of Righteousness”, Heaven, Eternal Life!</a:t>
            </a:r>
          </a:p>
          <a:p>
            <a:r>
              <a:rPr lang="en-US" sz="3200" dirty="0" smtClean="0"/>
              <a:t>Only God can reward with such a magnificent prize</a:t>
            </a:r>
          </a:p>
          <a:p>
            <a:r>
              <a:rPr lang="en-US" sz="3200" dirty="0" smtClean="0"/>
              <a:t>Is there a greater prize than this, eternal life?</a:t>
            </a:r>
          </a:p>
          <a:p>
            <a:r>
              <a:rPr lang="en-US" sz="3200" dirty="0" smtClean="0"/>
              <a:t>Is there a greater prize than to be with God in Heaven,               </a:t>
            </a:r>
            <a:r>
              <a:rPr lang="en-US" sz="3200" b="1" dirty="0" smtClean="0"/>
              <a:t>1 Pet.1:3,4?</a:t>
            </a:r>
          </a:p>
          <a:p>
            <a:r>
              <a:rPr lang="en-US" sz="3200" dirty="0" smtClean="0"/>
              <a:t>Is there a greater prize than the high calling of God in Christ Jesus?</a:t>
            </a:r>
          </a:p>
          <a:p>
            <a:r>
              <a:rPr lang="en-US" sz="3200" dirty="0" smtClean="0"/>
              <a:t>Of course not, there is no greater prize than this</a:t>
            </a:r>
          </a:p>
          <a:p>
            <a:r>
              <a:rPr lang="en-US" sz="3200" dirty="0" smtClean="0"/>
              <a:t>We must not neglect our salvation, we do not want to lose it!</a:t>
            </a:r>
          </a:p>
          <a:p>
            <a:r>
              <a:rPr lang="en-US" sz="3200" dirty="0" smtClean="0"/>
              <a:t>Because if we lose our salvation, </a:t>
            </a:r>
            <a:r>
              <a:rPr lang="en-US" sz="3200" b="1" u="sng" dirty="0" smtClean="0"/>
              <a:t>we will have lost it all!</a:t>
            </a:r>
          </a:p>
          <a:p>
            <a:endParaRPr lang="en-US" sz="3200" b="1" u="sng" dirty="0" smtClean="0"/>
          </a:p>
          <a:p>
            <a:endParaRPr lang="en-US" sz="3000" dirty="0" smtClean="0"/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1" y="304800"/>
            <a:ext cx="11710987" cy="1524001"/>
          </a:xfrm>
          <a:noFill/>
        </p:spPr>
        <p:txBody>
          <a:bodyPr/>
          <a:lstStyle/>
          <a:p>
            <a:r>
              <a:rPr lang="es-MX" sz="6300" dirty="0" smtClean="0"/>
              <a:t>CONCLUSION</a:t>
            </a:r>
            <a:endParaRPr lang="en-US" sz="63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2743199"/>
            <a:ext cx="11125201" cy="7010401"/>
          </a:xfrm>
          <a:noFill/>
        </p:spPr>
        <p:txBody>
          <a:bodyPr/>
          <a:lstStyle/>
          <a:p>
            <a:pPr marL="0" indent="11113"/>
            <a:r>
              <a:rPr lang="es-MX" sz="2800" dirty="0" smtClean="0">
                <a:latin typeface="Georgia" pitchFamily="18" charset="0"/>
              </a:rPr>
              <a:t>  </a:t>
            </a:r>
            <a:r>
              <a:rPr lang="es-MX" sz="2800" dirty="0" err="1" smtClean="0">
                <a:latin typeface="Georgia" pitchFamily="18" charset="0"/>
              </a:rPr>
              <a:t>Please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take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the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exhortation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seriously</a:t>
            </a:r>
            <a:r>
              <a:rPr lang="es-MX" sz="2800" dirty="0" smtClean="0">
                <a:latin typeface="Georgia" pitchFamily="18" charset="0"/>
              </a:rPr>
              <a:t> – </a:t>
            </a:r>
            <a:r>
              <a:rPr lang="es-MX" sz="2800" dirty="0" err="1" smtClean="0">
                <a:latin typeface="Georgia" pitchFamily="18" charset="0"/>
              </a:rPr>
              <a:t>neglect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not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our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salvation</a:t>
            </a:r>
            <a:r>
              <a:rPr lang="es-MX" sz="2800" dirty="0" smtClean="0">
                <a:latin typeface="Georgia" pitchFamily="18" charset="0"/>
              </a:rPr>
              <a:t>!</a:t>
            </a:r>
          </a:p>
          <a:p>
            <a:pPr marL="0" indent="11113"/>
            <a:r>
              <a:rPr lang="es-MX" sz="2800" b="1" dirty="0" smtClean="0">
                <a:latin typeface="Georgia" pitchFamily="18" charset="0"/>
              </a:rPr>
              <a:t>  </a:t>
            </a:r>
            <a:r>
              <a:rPr lang="es-MX" sz="2800" dirty="0" err="1" smtClean="0">
                <a:latin typeface="Georgia" pitchFamily="18" charset="0"/>
              </a:rPr>
              <a:t>Our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salvation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is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great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because</a:t>
            </a:r>
            <a:r>
              <a:rPr lang="es-MX" sz="2800" dirty="0" smtClean="0">
                <a:latin typeface="Georgia" pitchFamily="18" charset="0"/>
              </a:rPr>
              <a:t> …</a:t>
            </a:r>
          </a:p>
          <a:p>
            <a:pPr marL="0" indent="11113">
              <a:buNone/>
            </a:pPr>
            <a:r>
              <a:rPr lang="es-MX" sz="2800" b="1" dirty="0" smtClean="0">
                <a:latin typeface="Georgia" pitchFamily="18" charset="0"/>
              </a:rPr>
              <a:t>        </a:t>
            </a:r>
            <a:r>
              <a:rPr lang="es-MX" sz="2400" b="1" dirty="0" smtClean="0">
                <a:latin typeface="Georgia" pitchFamily="18" charset="0"/>
              </a:rPr>
              <a:t>1.   </a:t>
            </a:r>
            <a:r>
              <a:rPr lang="es-MX" sz="2400" b="1" dirty="0" err="1" smtClean="0">
                <a:latin typeface="Georgia" pitchFamily="18" charset="0"/>
              </a:rPr>
              <a:t>The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PROVIDER</a:t>
            </a:r>
            <a:r>
              <a:rPr lang="es-MX" sz="2400" b="1" dirty="0" smtClean="0">
                <a:latin typeface="Georgia" pitchFamily="18" charset="0"/>
              </a:rPr>
              <a:t> of </a:t>
            </a:r>
            <a:r>
              <a:rPr lang="es-MX" sz="2400" b="1" dirty="0" err="1" smtClean="0">
                <a:latin typeface="Georgia" pitchFamily="18" charset="0"/>
              </a:rPr>
              <a:t>it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is</a:t>
            </a:r>
            <a:r>
              <a:rPr lang="es-MX" sz="2400" b="1" dirty="0" smtClean="0">
                <a:latin typeface="Georgia" pitchFamily="18" charset="0"/>
              </a:rPr>
              <a:t> GREAT</a:t>
            </a:r>
            <a:endParaRPr lang="es-MX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11113">
              <a:buNone/>
            </a:pPr>
            <a:r>
              <a:rPr lang="es-MX" sz="2400" b="1" dirty="0" smtClean="0">
                <a:latin typeface="Georgia" pitchFamily="18" charset="0"/>
              </a:rPr>
              <a:t>         2.   </a:t>
            </a:r>
            <a:r>
              <a:rPr lang="es-MX" sz="2400" b="1" dirty="0" err="1" smtClean="0">
                <a:latin typeface="Georgia" pitchFamily="18" charset="0"/>
              </a:rPr>
              <a:t>The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PRICE PAID </a:t>
            </a:r>
            <a:r>
              <a:rPr lang="es-MX" sz="2400" b="1" dirty="0" err="1" smtClean="0">
                <a:latin typeface="Georgia" pitchFamily="18" charset="0"/>
              </a:rPr>
              <a:t>for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it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is</a:t>
            </a:r>
            <a:r>
              <a:rPr lang="es-MX" sz="2400" b="1" dirty="0" smtClean="0">
                <a:latin typeface="Georgia" pitchFamily="18" charset="0"/>
              </a:rPr>
              <a:t> GREAT</a:t>
            </a:r>
            <a:endParaRPr lang="es-MX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11113">
              <a:buNone/>
            </a:pPr>
            <a:r>
              <a:rPr lang="es-MX" sz="2400" b="1" dirty="0" smtClean="0">
                <a:latin typeface="Georgia" pitchFamily="18" charset="0"/>
              </a:rPr>
              <a:t>         3.   </a:t>
            </a:r>
            <a:r>
              <a:rPr lang="es-MX" sz="2400" b="1" dirty="0" err="1" smtClean="0">
                <a:latin typeface="Georgia" pitchFamily="18" charset="0"/>
              </a:rPr>
              <a:t>The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PLAN</a:t>
            </a:r>
            <a:r>
              <a:rPr lang="es-MX" sz="2400" b="1" dirty="0" smtClean="0">
                <a:latin typeface="Georgia" pitchFamily="18" charset="0"/>
              </a:rPr>
              <a:t> of </a:t>
            </a:r>
            <a:r>
              <a:rPr lang="es-MX" sz="2400" b="1" dirty="0" err="1" smtClean="0">
                <a:latin typeface="Georgia" pitchFamily="18" charset="0"/>
              </a:rPr>
              <a:t>salvation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is</a:t>
            </a:r>
            <a:r>
              <a:rPr lang="es-MX" sz="2400" b="1" dirty="0" smtClean="0">
                <a:latin typeface="Georgia" pitchFamily="18" charset="0"/>
              </a:rPr>
              <a:t> GREAT</a:t>
            </a:r>
            <a:endParaRPr lang="es-MX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11113">
              <a:buNone/>
            </a:pPr>
            <a:r>
              <a:rPr lang="es-MX" sz="2400" b="1" dirty="0" smtClean="0">
                <a:latin typeface="Georgia" pitchFamily="18" charset="0"/>
              </a:rPr>
              <a:t>         4.   </a:t>
            </a:r>
            <a:r>
              <a:rPr lang="es-MX" sz="2400" b="1" dirty="0" err="1" smtClean="0">
                <a:latin typeface="Georgia" pitchFamily="18" charset="0"/>
              </a:rPr>
              <a:t>The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PROBLEM </a:t>
            </a:r>
            <a:r>
              <a:rPr lang="es-MX" sz="2400" b="1" dirty="0" smtClean="0">
                <a:latin typeface="Georgia" pitchFamily="18" charset="0"/>
              </a:rPr>
              <a:t>of sin </a:t>
            </a:r>
            <a:r>
              <a:rPr lang="es-MX" sz="2400" b="1" dirty="0" err="1" smtClean="0">
                <a:latin typeface="Georgia" pitchFamily="18" charset="0"/>
              </a:rPr>
              <a:t>is</a:t>
            </a:r>
            <a:r>
              <a:rPr lang="es-MX" sz="2400" b="1" dirty="0" smtClean="0">
                <a:latin typeface="Georgia" pitchFamily="18" charset="0"/>
              </a:rPr>
              <a:t> GREAT</a:t>
            </a:r>
          </a:p>
          <a:p>
            <a:pPr marL="0" indent="11113">
              <a:buNone/>
            </a:pPr>
            <a:r>
              <a:rPr lang="es-MX" sz="2400" b="1" dirty="0" smtClean="0">
                <a:latin typeface="Georgia" pitchFamily="18" charset="0"/>
              </a:rPr>
              <a:t>         5.    </a:t>
            </a:r>
            <a:r>
              <a:rPr lang="es-MX" sz="2400" b="1" dirty="0" err="1" smtClean="0">
                <a:latin typeface="Georgia" pitchFamily="18" charset="0"/>
              </a:rPr>
              <a:t>The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PERIL</a:t>
            </a:r>
            <a:r>
              <a:rPr lang="es-MX" sz="2400" b="1" dirty="0" smtClean="0">
                <a:latin typeface="Georgia" pitchFamily="18" charset="0"/>
              </a:rPr>
              <a:t> of </a:t>
            </a:r>
            <a:r>
              <a:rPr lang="es-MX" sz="2400" b="1" dirty="0" err="1" smtClean="0">
                <a:latin typeface="Georgia" pitchFamily="18" charset="0"/>
              </a:rPr>
              <a:t>damnation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is</a:t>
            </a:r>
            <a:r>
              <a:rPr lang="es-MX" sz="2400" b="1" dirty="0" smtClean="0">
                <a:latin typeface="Georgia" pitchFamily="18" charset="0"/>
              </a:rPr>
              <a:t> GREAT</a:t>
            </a:r>
            <a:endParaRPr lang="es-MX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marL="0" indent="11113">
              <a:buNone/>
            </a:pPr>
            <a:r>
              <a:rPr lang="es-MX" sz="2400" b="1" dirty="0" smtClean="0">
                <a:latin typeface="Georgia" pitchFamily="18" charset="0"/>
              </a:rPr>
              <a:t>         6.    </a:t>
            </a:r>
            <a:r>
              <a:rPr lang="es-MX" sz="2400" b="1" dirty="0" err="1" smtClean="0">
                <a:latin typeface="Georgia" pitchFamily="18" charset="0"/>
              </a:rPr>
              <a:t>The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POWER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that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brought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us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salvation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is</a:t>
            </a:r>
            <a:r>
              <a:rPr lang="es-MX" sz="2400" b="1" dirty="0" smtClean="0">
                <a:latin typeface="Georgia" pitchFamily="18" charset="0"/>
              </a:rPr>
              <a:t> GREAT</a:t>
            </a:r>
          </a:p>
          <a:p>
            <a:pPr marL="0" indent="11113">
              <a:buNone/>
            </a:pPr>
            <a:r>
              <a:rPr lang="es-MX" sz="2400" b="1" dirty="0" smtClean="0">
                <a:latin typeface="Georgia" pitchFamily="18" charset="0"/>
              </a:rPr>
              <a:t>         7.    </a:t>
            </a:r>
            <a:r>
              <a:rPr lang="es-MX" sz="2400" b="1" dirty="0" err="1" smtClean="0">
                <a:latin typeface="Georgia" pitchFamily="18" charset="0"/>
              </a:rPr>
              <a:t>The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PRIZE</a:t>
            </a:r>
            <a:r>
              <a:rPr lang="es-MX" sz="2400" b="1" dirty="0" smtClean="0">
                <a:latin typeface="Georgia" pitchFamily="18" charset="0"/>
              </a:rPr>
              <a:t> </a:t>
            </a:r>
            <a:r>
              <a:rPr lang="es-MX" sz="2400" b="1" dirty="0" err="1" smtClean="0">
                <a:latin typeface="Georgia" pitchFamily="18" charset="0"/>
              </a:rPr>
              <a:t>is</a:t>
            </a:r>
            <a:r>
              <a:rPr lang="es-MX" sz="2400" b="1" dirty="0" smtClean="0">
                <a:latin typeface="Georgia" pitchFamily="18" charset="0"/>
              </a:rPr>
              <a:t> GREAT</a:t>
            </a:r>
          </a:p>
          <a:p>
            <a:pPr marL="0" indent="11113"/>
            <a:r>
              <a:rPr lang="es-MX" sz="2800" b="1" dirty="0" smtClean="0">
                <a:latin typeface="Georgia" pitchFamily="18" charset="0"/>
              </a:rPr>
              <a:t>   </a:t>
            </a:r>
            <a:r>
              <a:rPr lang="es-MX" sz="2800" dirty="0" err="1" smtClean="0">
                <a:latin typeface="Georgia" pitchFamily="18" charset="0"/>
              </a:rPr>
              <a:t>Friends</a:t>
            </a:r>
            <a:r>
              <a:rPr lang="es-MX" sz="2800" dirty="0" smtClean="0">
                <a:latin typeface="Georgia" pitchFamily="18" charset="0"/>
              </a:rPr>
              <a:t>, </a:t>
            </a:r>
            <a:r>
              <a:rPr lang="es-MX" sz="2800" dirty="0" err="1" smtClean="0">
                <a:latin typeface="Georgia" pitchFamily="18" charset="0"/>
              </a:rPr>
              <a:t>brothers</a:t>
            </a:r>
            <a:r>
              <a:rPr lang="es-MX" sz="2800" dirty="0" smtClean="0">
                <a:latin typeface="Georgia" pitchFamily="18" charset="0"/>
              </a:rPr>
              <a:t>, </a:t>
            </a:r>
            <a:r>
              <a:rPr lang="es-MX" sz="2800" dirty="0" err="1" smtClean="0">
                <a:latin typeface="Georgia" pitchFamily="18" charset="0"/>
              </a:rPr>
              <a:t>sisters</a:t>
            </a:r>
            <a:r>
              <a:rPr lang="es-MX" sz="2800" dirty="0" smtClean="0">
                <a:latin typeface="Georgia" pitchFamily="18" charset="0"/>
              </a:rPr>
              <a:t>:  </a:t>
            </a:r>
            <a:r>
              <a:rPr lang="es-MX" sz="2800" dirty="0" err="1" smtClean="0">
                <a:latin typeface="Georgia" pitchFamily="18" charset="0"/>
              </a:rPr>
              <a:t>Salvation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is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within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reach</a:t>
            </a:r>
            <a:r>
              <a:rPr lang="es-MX" sz="2800" dirty="0" smtClean="0">
                <a:latin typeface="Georgia" pitchFamily="18" charset="0"/>
              </a:rPr>
              <a:t>, </a:t>
            </a:r>
            <a:r>
              <a:rPr lang="es-MX" sz="2800" dirty="0" err="1" smtClean="0">
                <a:latin typeface="Georgia" pitchFamily="18" charset="0"/>
              </a:rPr>
              <a:t>let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us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take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it!</a:t>
            </a:r>
            <a:endParaRPr lang="es-MX" sz="2800" dirty="0" smtClean="0">
              <a:latin typeface="Georgia" pitchFamily="18" charset="0"/>
            </a:endParaRPr>
          </a:p>
          <a:p>
            <a:pPr marL="0" indent="11113"/>
            <a:r>
              <a:rPr lang="es-MX" sz="2800" b="1" dirty="0" smtClean="0">
                <a:latin typeface="Georgia" pitchFamily="18" charset="0"/>
              </a:rPr>
              <a:t>   </a:t>
            </a:r>
            <a:r>
              <a:rPr lang="es-MX" sz="2800" dirty="0" err="1" smtClean="0">
                <a:latin typeface="Georgia" pitchFamily="18" charset="0"/>
              </a:rPr>
              <a:t>Dear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christian</a:t>
            </a:r>
            <a:r>
              <a:rPr lang="es-MX" sz="2800" dirty="0" smtClean="0">
                <a:latin typeface="Georgia" pitchFamily="18" charset="0"/>
              </a:rPr>
              <a:t>:  </a:t>
            </a:r>
            <a:r>
              <a:rPr lang="es-MX" sz="2800" dirty="0" err="1" smtClean="0">
                <a:latin typeface="Georgia" pitchFamily="18" charset="0"/>
              </a:rPr>
              <a:t>Take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heed</a:t>
            </a:r>
            <a:r>
              <a:rPr lang="es-MX" sz="2800" dirty="0" smtClean="0">
                <a:latin typeface="Georgia" pitchFamily="18" charset="0"/>
              </a:rPr>
              <a:t>, do </a:t>
            </a:r>
            <a:r>
              <a:rPr lang="es-MX" sz="2800" dirty="0" err="1" smtClean="0">
                <a:latin typeface="Georgia" pitchFamily="18" charset="0"/>
              </a:rPr>
              <a:t>not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neglect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the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greatest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blessing</a:t>
            </a:r>
            <a:r>
              <a:rPr lang="es-MX" sz="2800" dirty="0" smtClean="0">
                <a:latin typeface="Georgia" pitchFamily="18" charset="0"/>
              </a:rPr>
              <a:t> of </a:t>
            </a:r>
            <a:r>
              <a:rPr lang="es-MX" sz="2800" dirty="0" err="1" smtClean="0">
                <a:latin typeface="Georgia" pitchFamily="18" charset="0"/>
              </a:rPr>
              <a:t>all</a:t>
            </a:r>
            <a:r>
              <a:rPr lang="es-MX" sz="2800" dirty="0" smtClean="0">
                <a:latin typeface="Georgia" pitchFamily="18" charset="0"/>
              </a:rPr>
              <a:t> – </a:t>
            </a:r>
            <a:r>
              <a:rPr lang="es-MX" sz="2800" dirty="0" err="1" smtClean="0">
                <a:latin typeface="Georgia" pitchFamily="18" charset="0"/>
              </a:rPr>
              <a:t>your</a:t>
            </a:r>
            <a:r>
              <a:rPr lang="es-MX" sz="2800" dirty="0" smtClean="0">
                <a:latin typeface="Georgia" pitchFamily="18" charset="0"/>
              </a:rPr>
              <a:t> eternal </a:t>
            </a:r>
            <a:r>
              <a:rPr lang="es-MX" sz="2800" dirty="0" err="1" smtClean="0">
                <a:latin typeface="Georgia" pitchFamily="18" charset="0"/>
              </a:rPr>
              <a:t>salvation</a:t>
            </a:r>
            <a:r>
              <a:rPr lang="es-MX" sz="2800" dirty="0" smtClean="0">
                <a:latin typeface="Georgia" pitchFamily="18" charset="0"/>
              </a:rPr>
              <a:t>!</a:t>
            </a:r>
          </a:p>
          <a:p>
            <a:pPr marL="0" indent="11113"/>
            <a:r>
              <a:rPr lang="es-MX" sz="2800" dirty="0" smtClean="0">
                <a:latin typeface="Georgia" pitchFamily="18" charset="0"/>
              </a:rPr>
              <a:t>   </a:t>
            </a:r>
            <a:r>
              <a:rPr lang="es-MX" sz="2800" dirty="0" err="1" smtClean="0">
                <a:latin typeface="Georgia" pitchFamily="18" charset="0"/>
              </a:rPr>
              <a:t>Dear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friend</a:t>
            </a:r>
            <a:r>
              <a:rPr lang="es-MX" sz="2800" dirty="0" smtClean="0">
                <a:latin typeface="Georgia" pitchFamily="18" charset="0"/>
              </a:rPr>
              <a:t>: </a:t>
            </a:r>
            <a:r>
              <a:rPr lang="es-MX" sz="2800" dirty="0" err="1" smtClean="0">
                <a:latin typeface="Georgia" pitchFamily="18" charset="0"/>
              </a:rPr>
              <a:t>Accept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this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gift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from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God</a:t>
            </a:r>
            <a:r>
              <a:rPr lang="es-MX" sz="2800" dirty="0" smtClean="0">
                <a:latin typeface="Georgia" pitchFamily="18" charset="0"/>
              </a:rPr>
              <a:t>, </a:t>
            </a:r>
            <a:r>
              <a:rPr lang="es-MX" sz="2800" dirty="0" err="1" smtClean="0">
                <a:latin typeface="Georgia" pitchFamily="18" charset="0"/>
              </a:rPr>
              <a:t>obey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the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gospel</a:t>
            </a:r>
            <a:r>
              <a:rPr lang="es-MX" sz="2800" dirty="0" smtClean="0">
                <a:latin typeface="Georgia" pitchFamily="18" charset="0"/>
              </a:rPr>
              <a:t>, </a:t>
            </a:r>
            <a:r>
              <a:rPr lang="es-MX" sz="2800" dirty="0" err="1" smtClean="0">
                <a:latin typeface="Georgia" pitchFamily="18" charset="0"/>
              </a:rPr>
              <a:t>it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is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the</a:t>
            </a:r>
            <a:r>
              <a:rPr lang="es-MX" sz="2800" dirty="0" smtClean="0">
                <a:latin typeface="Georgia" pitchFamily="18" charset="0"/>
              </a:rPr>
              <a:t> </a:t>
            </a:r>
            <a:r>
              <a:rPr lang="es-MX" sz="2800" dirty="0" err="1" smtClean="0">
                <a:latin typeface="Georgia" pitchFamily="18" charset="0"/>
              </a:rPr>
              <a:t>power</a:t>
            </a:r>
            <a:r>
              <a:rPr lang="es-MX" sz="2800" dirty="0" smtClean="0">
                <a:latin typeface="Georgia" pitchFamily="18" charset="0"/>
              </a:rPr>
              <a:t> of </a:t>
            </a:r>
            <a:r>
              <a:rPr lang="es-MX" sz="2800" dirty="0" err="1" smtClean="0">
                <a:latin typeface="Georgia" pitchFamily="18" charset="0"/>
              </a:rPr>
              <a:t>God</a:t>
            </a:r>
            <a:r>
              <a:rPr lang="es-MX" sz="2800" dirty="0" smtClean="0">
                <a:latin typeface="Georgia" pitchFamily="18" charset="0"/>
              </a:rPr>
              <a:t> unto </a:t>
            </a:r>
            <a:r>
              <a:rPr lang="es-MX" sz="2800" dirty="0" err="1" smtClean="0">
                <a:latin typeface="Georgia" pitchFamily="18" charset="0"/>
              </a:rPr>
              <a:t>Salvation</a:t>
            </a:r>
            <a:r>
              <a:rPr lang="es-MX" sz="2800" dirty="0" smtClean="0">
                <a:latin typeface="Georgia" pitchFamily="18" charset="0"/>
              </a:rPr>
              <a:t>! </a:t>
            </a:r>
            <a:r>
              <a:rPr lang="es-MX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66045" y="6823006"/>
            <a:ext cx="8089617" cy="921173"/>
          </a:xfrm>
        </p:spPr>
        <p:txBody>
          <a:bodyPr/>
          <a:lstStyle/>
          <a:p>
            <a:pPr algn="l"/>
            <a:r>
              <a:rPr lang="es-UY" sz="7700" dirty="0" err="1" smtClean="0">
                <a:solidFill>
                  <a:srgbClr val="000066"/>
                </a:solidFill>
              </a:rPr>
              <a:t>Neglect</a:t>
            </a:r>
            <a:r>
              <a:rPr lang="es-UY" sz="7700" dirty="0" smtClean="0">
                <a:solidFill>
                  <a:srgbClr val="000066"/>
                </a:solidFill>
              </a:rPr>
              <a:t> </a:t>
            </a:r>
            <a:r>
              <a:rPr lang="es-UY" sz="7700" dirty="0" err="1" smtClean="0">
                <a:solidFill>
                  <a:srgbClr val="000066"/>
                </a:solidFill>
              </a:rPr>
              <a:t>it</a:t>
            </a:r>
            <a:r>
              <a:rPr lang="es-UY" sz="7700" dirty="0" smtClean="0">
                <a:solidFill>
                  <a:srgbClr val="000066"/>
                </a:solidFill>
              </a:rPr>
              <a:t> </a:t>
            </a:r>
            <a:r>
              <a:rPr lang="es-UY" sz="7700" dirty="0" err="1" smtClean="0">
                <a:solidFill>
                  <a:srgbClr val="000066"/>
                </a:solidFill>
              </a:rPr>
              <a:t>Not</a:t>
            </a:r>
            <a:r>
              <a:rPr lang="es-UY" sz="7700" dirty="0" smtClean="0">
                <a:solidFill>
                  <a:srgbClr val="000066"/>
                </a:solidFill>
              </a:rPr>
              <a:t>!</a:t>
            </a:r>
            <a:endParaRPr lang="es-ES" sz="7700" dirty="0">
              <a:solidFill>
                <a:srgbClr val="000066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666045" y="7845780"/>
            <a:ext cx="11703755" cy="92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39" tIns="65020" rIns="130039" bIns="65020" anchor="ctr"/>
          <a:lstStyle/>
          <a:p>
            <a:pPr algn="ctr"/>
            <a:r>
              <a:rPr lang="es-UY" sz="5400" dirty="0" smtClean="0">
                <a:solidFill>
                  <a:schemeClr val="bg1"/>
                </a:solidFill>
              </a:rPr>
              <a:t>HEBREWS 2:1-3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740" y="289475"/>
            <a:ext cx="12571308" cy="5440450"/>
          </a:xfrm>
          <a:prstGeom prst="rect">
            <a:avLst/>
          </a:prstGeom>
          <a:noFill/>
        </p:spPr>
        <p:txBody>
          <a:bodyPr wrap="square" lIns="130032" tIns="65017" rIns="130032" bIns="65017" rtlCol="0">
            <a:spAutoFit/>
          </a:bodyPr>
          <a:lstStyle/>
          <a:p>
            <a:r>
              <a:rPr lang="es-MX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 </a:t>
            </a:r>
          </a:p>
          <a:p>
            <a:r>
              <a:rPr lang="es-MX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Great </a:t>
            </a:r>
          </a:p>
          <a:p>
            <a:r>
              <a:rPr lang="es-MX" sz="1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Salvation</a:t>
            </a:r>
            <a:endParaRPr lang="es-MX" sz="1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Picture 4" descr="Drif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695" y="0"/>
            <a:ext cx="3314105" cy="2214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dist="228600" dir="1758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if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04800" cy="6853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858000"/>
            <a:ext cx="12749494" cy="562197"/>
          </a:xfrm>
          <a:prstGeom prst="rect">
            <a:avLst/>
          </a:prstGeom>
        </p:spPr>
        <p:txBody>
          <a:bodyPr wrap="square" lIns="130039" tIns="65020" rIns="130039" bIns="65020">
            <a:spAutoFit/>
          </a:bodyPr>
          <a:lstStyle/>
          <a:p>
            <a:pPr algn="ctr"/>
            <a:endParaRPr lang="es-MX" sz="2800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66045" y="6823006"/>
            <a:ext cx="8089617" cy="921173"/>
          </a:xfrm>
        </p:spPr>
        <p:txBody>
          <a:bodyPr/>
          <a:lstStyle/>
          <a:p>
            <a:pPr algn="l"/>
            <a:r>
              <a:rPr lang="es-UY" sz="7700" dirty="0" err="1" smtClean="0">
                <a:solidFill>
                  <a:srgbClr val="000066"/>
                </a:solidFill>
              </a:rPr>
              <a:t>Neglect</a:t>
            </a:r>
            <a:r>
              <a:rPr lang="es-UY" sz="7700" dirty="0" smtClean="0">
                <a:solidFill>
                  <a:srgbClr val="000066"/>
                </a:solidFill>
              </a:rPr>
              <a:t> </a:t>
            </a:r>
            <a:r>
              <a:rPr lang="es-UY" sz="7700" dirty="0" err="1" smtClean="0">
                <a:solidFill>
                  <a:srgbClr val="000066"/>
                </a:solidFill>
              </a:rPr>
              <a:t>it</a:t>
            </a:r>
            <a:r>
              <a:rPr lang="es-UY" sz="7700" dirty="0" smtClean="0">
                <a:solidFill>
                  <a:srgbClr val="000066"/>
                </a:solidFill>
              </a:rPr>
              <a:t> </a:t>
            </a:r>
            <a:r>
              <a:rPr lang="es-UY" sz="7700" dirty="0" err="1" smtClean="0">
                <a:solidFill>
                  <a:srgbClr val="000066"/>
                </a:solidFill>
              </a:rPr>
              <a:t>Not</a:t>
            </a:r>
            <a:r>
              <a:rPr lang="es-UY" sz="7700" dirty="0" smtClean="0">
                <a:solidFill>
                  <a:srgbClr val="000066"/>
                </a:solidFill>
              </a:rPr>
              <a:t>!</a:t>
            </a:r>
            <a:endParaRPr lang="es-ES" sz="7700" dirty="0">
              <a:solidFill>
                <a:srgbClr val="000066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666045" y="7845780"/>
            <a:ext cx="11703755" cy="92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39" tIns="65020" rIns="130039" bIns="65020" anchor="ctr"/>
          <a:lstStyle/>
          <a:p>
            <a:pPr algn="ctr"/>
            <a:r>
              <a:rPr lang="es-UY" sz="5400" dirty="0" smtClean="0">
                <a:solidFill>
                  <a:schemeClr val="bg1"/>
                </a:solidFill>
              </a:rPr>
              <a:t>HEBREWS 2:1-3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740" y="289475"/>
            <a:ext cx="12571308" cy="5440450"/>
          </a:xfrm>
          <a:prstGeom prst="rect">
            <a:avLst/>
          </a:prstGeom>
          <a:noFill/>
        </p:spPr>
        <p:txBody>
          <a:bodyPr wrap="square" lIns="130032" tIns="65017" rIns="130032" bIns="65017" rtlCol="0">
            <a:spAutoFit/>
          </a:bodyPr>
          <a:lstStyle/>
          <a:p>
            <a:r>
              <a:rPr lang="es-MX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 </a:t>
            </a:r>
          </a:p>
          <a:p>
            <a:r>
              <a:rPr lang="es-MX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Great </a:t>
            </a:r>
          </a:p>
          <a:p>
            <a:r>
              <a:rPr lang="es-MX" sz="1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Salvation</a:t>
            </a:r>
            <a:endParaRPr lang="es-MX" sz="1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Picture 4" descr="Drif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695" y="0"/>
            <a:ext cx="3314105" cy="221410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dist="228600" dir="1758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575734"/>
            <a:ext cx="11704320" cy="1625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Great Salvation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Hebrews 2:1-3</a:t>
            </a:r>
            <a:endParaRPr lang="en-US" sz="6000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4436" y="2828996"/>
            <a:ext cx="11704320" cy="6436924"/>
          </a:xfrm>
          <a:noFill/>
        </p:spPr>
        <p:txBody>
          <a:bodyPr/>
          <a:lstStyle/>
          <a:p>
            <a:pPr>
              <a:buNone/>
            </a:pPr>
            <a:r>
              <a:rPr lang="en-US" sz="4000" dirty="0" smtClean="0"/>
              <a:t>2:1 “Therefore we ought to give the more earnest heed to the things that were heard, lest haply we drift away </a:t>
            </a:r>
            <a:r>
              <a:rPr lang="en-US" sz="4000" i="1" dirty="0" smtClean="0"/>
              <a:t>from them. </a:t>
            </a:r>
          </a:p>
          <a:p>
            <a:pPr>
              <a:buNone/>
            </a:pPr>
            <a:r>
              <a:rPr lang="en-US" sz="4000" dirty="0" smtClean="0"/>
              <a:t>2:2</a:t>
            </a:r>
            <a:r>
              <a:rPr lang="en-US" sz="4000" i="1" dirty="0" smtClean="0"/>
              <a:t>  </a:t>
            </a:r>
            <a:r>
              <a:rPr lang="en-US" sz="4000" dirty="0" smtClean="0"/>
              <a:t>For if the word spoken through angels proved </a:t>
            </a:r>
            <a:r>
              <a:rPr lang="en-US" sz="4000" dirty="0" err="1" smtClean="0"/>
              <a:t>stedfast</a:t>
            </a:r>
            <a:r>
              <a:rPr lang="en-US" sz="4000" dirty="0" smtClean="0"/>
              <a:t>, and every transgression and disobedience received a just recompense of reward; </a:t>
            </a:r>
          </a:p>
          <a:p>
            <a:pPr>
              <a:buNone/>
            </a:pPr>
            <a:r>
              <a:rPr lang="en-US" sz="4000" dirty="0" smtClean="0"/>
              <a:t>2:3 how shall we escape, if we neglect so great a salvation?”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dirty="0" smtClean="0"/>
              <a:t>A Great Salvation</a:t>
            </a:r>
            <a:br>
              <a:rPr lang="en-US" dirty="0" smtClean="0"/>
            </a:br>
            <a:r>
              <a:rPr lang="en-US" dirty="0" smtClean="0"/>
              <a:t>Hebrews 2:1-3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667000"/>
            <a:ext cx="12192000" cy="6598920"/>
          </a:xfrm>
        </p:spPr>
        <p:txBody>
          <a:bodyPr/>
          <a:lstStyle/>
          <a:p>
            <a:r>
              <a:rPr lang="en-US" sz="3600" dirty="0" smtClean="0"/>
              <a:t>Book of Hebrews – Highly Exhortative</a:t>
            </a:r>
          </a:p>
          <a:p>
            <a:r>
              <a:rPr lang="en-US" sz="3600" dirty="0" smtClean="0"/>
              <a:t>Why go back to the law?  Why reject Christ? </a:t>
            </a:r>
          </a:p>
          <a:p>
            <a:r>
              <a:rPr lang="en-US" sz="3600" dirty="0" smtClean="0"/>
              <a:t>Christ and the new covenant are superior to Moses and old covenant – superior to all</a:t>
            </a:r>
          </a:p>
          <a:p>
            <a:r>
              <a:rPr lang="en-US" sz="3600" dirty="0" smtClean="0"/>
              <a:t>To trade the superior for the inferior – Foolish!</a:t>
            </a:r>
          </a:p>
          <a:p>
            <a:r>
              <a:rPr lang="en-US" sz="3600" dirty="0" smtClean="0"/>
              <a:t>To forsake Christ is to lose it all!</a:t>
            </a:r>
          </a:p>
          <a:p>
            <a:r>
              <a:rPr lang="en-US" sz="3600" dirty="0" smtClean="0"/>
              <a:t>At no time should we be indifferent to these things as they pertain to our salvation – let us not drift …</a:t>
            </a:r>
          </a:p>
          <a:p>
            <a:r>
              <a:rPr lang="en-US" sz="3600" dirty="0" smtClean="0"/>
              <a:t>“Drift” - Metaphor “of being swept along past the sure anchorage which is within reach” (Westcott), a vivid picture of peril for all</a:t>
            </a:r>
            <a:endParaRPr lang="en-US" sz="3600" i="1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dirty="0" smtClean="0"/>
              <a:t>A Great Salvation</a:t>
            </a:r>
            <a:br>
              <a:rPr lang="en-US" dirty="0" smtClean="0"/>
            </a:br>
            <a:r>
              <a:rPr lang="en-US" dirty="0" smtClean="0"/>
              <a:t>Hebrews 2:1-3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667000"/>
            <a:ext cx="12192000" cy="6598920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/>
              <a:t>  What is needed to neglect salvation?</a:t>
            </a:r>
          </a:p>
          <a:p>
            <a:r>
              <a:rPr lang="en-US" sz="3600" dirty="0" smtClean="0"/>
              <a:t>If you are not yet a </a:t>
            </a:r>
            <a:r>
              <a:rPr lang="en-US" sz="3600" dirty="0" err="1" smtClean="0"/>
              <a:t>christian</a:t>
            </a:r>
            <a:r>
              <a:rPr lang="en-US" sz="3600" dirty="0" smtClean="0"/>
              <a:t> – </a:t>
            </a:r>
            <a:r>
              <a:rPr lang="en-US" sz="3600" i="1" dirty="0" smtClean="0"/>
              <a:t>DO NOTHING </a:t>
            </a:r>
            <a:r>
              <a:rPr lang="en-US" sz="3600" dirty="0" smtClean="0"/>
              <a:t>and you will have neglected your salvation </a:t>
            </a:r>
          </a:p>
          <a:p>
            <a:pPr lvl="1"/>
            <a:r>
              <a:rPr lang="en-US" sz="3000" dirty="0" smtClean="0"/>
              <a:t>Express no faith in Christ?  Lose salvation</a:t>
            </a:r>
          </a:p>
          <a:p>
            <a:pPr lvl="1"/>
            <a:r>
              <a:rPr lang="en-US" sz="3000" dirty="0" smtClean="0"/>
              <a:t>Express no obedience to Christ’s gospel? Lose salvation</a:t>
            </a:r>
          </a:p>
          <a:p>
            <a:r>
              <a:rPr lang="en-US" sz="3600" dirty="0" smtClean="0"/>
              <a:t>If you are a </a:t>
            </a:r>
            <a:r>
              <a:rPr lang="en-US" sz="3600" dirty="0" err="1" smtClean="0"/>
              <a:t>christian</a:t>
            </a:r>
            <a:r>
              <a:rPr lang="en-US" sz="3600" dirty="0" smtClean="0"/>
              <a:t> – </a:t>
            </a:r>
            <a:r>
              <a:rPr lang="en-US" sz="3600" i="1" dirty="0" smtClean="0"/>
              <a:t>DO NOTHING </a:t>
            </a:r>
            <a:r>
              <a:rPr lang="en-US" sz="3600" dirty="0" smtClean="0"/>
              <a:t>	and you will have neglected your salvation</a:t>
            </a:r>
            <a:endParaRPr lang="en-US" sz="4000" dirty="0" smtClean="0"/>
          </a:p>
          <a:p>
            <a:pPr lvl="1"/>
            <a:r>
              <a:rPr lang="en-US" sz="3400" dirty="0" smtClean="0"/>
              <a:t>To neglect your salvation, just do not study the Word</a:t>
            </a:r>
          </a:p>
          <a:p>
            <a:pPr lvl="1"/>
            <a:r>
              <a:rPr lang="en-US" sz="3400" dirty="0" smtClean="0"/>
              <a:t>To neglect your salvation, just do not pray, meditate</a:t>
            </a:r>
          </a:p>
          <a:p>
            <a:pPr lvl="1"/>
            <a:r>
              <a:rPr lang="en-US" sz="3400" dirty="0" smtClean="0"/>
              <a:t>To neglect your salvation, just do not worship</a:t>
            </a:r>
          </a:p>
          <a:p>
            <a:pPr lvl="1"/>
            <a:r>
              <a:rPr lang="en-US" sz="3400" dirty="0" smtClean="0"/>
              <a:t>To neglect your salvation, just do not tell others of Christ .</a:t>
            </a:r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dirty="0" smtClean="0"/>
              <a:t>A Great Salvation</a:t>
            </a:r>
            <a:br>
              <a:rPr lang="en-US" dirty="0" smtClean="0"/>
            </a:br>
            <a:r>
              <a:rPr lang="en-US" dirty="0" smtClean="0"/>
              <a:t>Hebrews 2:1-3</a:t>
            </a:r>
            <a:endParaRPr 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667000"/>
            <a:ext cx="12192000" cy="6598920"/>
          </a:xfrm>
        </p:spPr>
        <p:txBody>
          <a:bodyPr/>
          <a:lstStyle/>
          <a:p>
            <a:r>
              <a:rPr lang="en-US" sz="3600" dirty="0" smtClean="0"/>
              <a:t>By doing nothing, we will have neglected our salvation, drifted into a perilous journey</a:t>
            </a:r>
          </a:p>
          <a:p>
            <a:r>
              <a:rPr lang="en-US" sz="3600" dirty="0" smtClean="0"/>
              <a:t>By </a:t>
            </a:r>
            <a:r>
              <a:rPr lang="en-US" sz="3600" u="sng" dirty="0" smtClean="0"/>
              <a:t>transgressio</a:t>
            </a:r>
            <a:r>
              <a:rPr lang="en-US" sz="3600" dirty="0" smtClean="0"/>
              <a:t>n and </a:t>
            </a:r>
            <a:r>
              <a:rPr lang="en-US" sz="3600" u="sng" dirty="0" smtClean="0"/>
              <a:t>disobedience </a:t>
            </a:r>
            <a:r>
              <a:rPr lang="en-US" sz="3600" dirty="0" smtClean="0"/>
              <a:t>(verse 2) we too neglect our salvation</a:t>
            </a:r>
          </a:p>
          <a:p>
            <a:r>
              <a:rPr lang="en-US" sz="3600" dirty="0" smtClean="0"/>
              <a:t>If we are not mindful of our salvation, we drift and get carried off into sin, how shall we escape if we neglect such a Great Salvation?  How? </a:t>
            </a:r>
          </a:p>
          <a:p>
            <a:r>
              <a:rPr lang="en-US" sz="3600" dirty="0" smtClean="0"/>
              <a:t>If we die in sin – we will have lost a Great Salvation!</a:t>
            </a:r>
          </a:p>
          <a:p>
            <a:r>
              <a:rPr lang="en-US" sz="3600" dirty="0" smtClean="0"/>
              <a:t>If we yet live – let us grab hold, with all our might, of this Great Salvation offered to us ….</a:t>
            </a:r>
          </a:p>
          <a:p>
            <a:r>
              <a:rPr lang="en-US" sz="3600" dirty="0" smtClean="0"/>
              <a:t>What makes this salvation GREAT?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It is a Great Salvation Because …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GREAT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667000"/>
            <a:ext cx="12344400" cy="659892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JESUS is the AUTHOR of our salvation</a:t>
            </a:r>
            <a:endParaRPr lang="en-US" sz="2800" dirty="0" smtClean="0"/>
          </a:p>
          <a:p>
            <a:r>
              <a:rPr lang="en-US" sz="2800" dirty="0" smtClean="0"/>
              <a:t>Jesus is the </a:t>
            </a:r>
            <a:r>
              <a:rPr lang="en-US" sz="2800" dirty="0" err="1" smtClean="0"/>
              <a:t>origen</a:t>
            </a:r>
            <a:r>
              <a:rPr lang="en-US" sz="2800" dirty="0" smtClean="0"/>
              <a:t>, the source, the beginning, the end</a:t>
            </a:r>
          </a:p>
          <a:p>
            <a:r>
              <a:rPr lang="en-US" sz="2800" dirty="0" smtClean="0"/>
              <a:t>Is there any one greater? Any one greater than God? Jesus is God!</a:t>
            </a:r>
          </a:p>
          <a:p>
            <a:r>
              <a:rPr lang="en-US" sz="2800" b="1" dirty="0" smtClean="0"/>
              <a:t>Acts 4:12</a:t>
            </a:r>
            <a:r>
              <a:rPr lang="en-US" sz="2800" dirty="0" smtClean="0"/>
              <a:t>, “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none other is there salvation</a:t>
            </a:r>
            <a:r>
              <a:rPr lang="en-US" sz="2800" dirty="0" smtClean="0"/>
              <a:t>: for neither is there any other name under heaven, that is given among men, wherein we must be saved”.</a:t>
            </a:r>
          </a:p>
          <a:p>
            <a:r>
              <a:rPr lang="en-US" sz="2800" b="1" dirty="0" smtClean="0"/>
              <a:t>Hebrews 2:10</a:t>
            </a:r>
            <a:r>
              <a:rPr lang="en-US" sz="2800" dirty="0" smtClean="0"/>
              <a:t>, “For it became him, for whom are all things, and through whom are all things, in bringing many sons unto glory, to make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author of their salvation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perfect through sufferings. </a:t>
            </a:r>
          </a:p>
          <a:p>
            <a:r>
              <a:rPr lang="en-US" sz="2800" b="1" dirty="0" smtClean="0"/>
              <a:t>Hebrews 5:9, “</a:t>
            </a:r>
            <a:r>
              <a:rPr lang="en-US" sz="2800" dirty="0" smtClean="0"/>
              <a:t>and having been made perfect, he became unto all them that obey him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author of eternal salvation</a:t>
            </a:r>
            <a:r>
              <a:rPr lang="en-US" sz="2800" dirty="0" smtClean="0"/>
              <a:t>”</a:t>
            </a:r>
            <a:endParaRPr lang="en-US" sz="2800" b="1" dirty="0" smtClean="0"/>
          </a:p>
          <a:p>
            <a:r>
              <a:rPr lang="en-US" sz="2800" b="1" dirty="0" smtClean="0"/>
              <a:t>Hebrews 12:2</a:t>
            </a:r>
            <a:r>
              <a:rPr lang="es-MX" sz="3200" b="1" dirty="0" smtClean="0">
                <a:latin typeface="Georgia" pitchFamily="18" charset="0"/>
              </a:rPr>
              <a:t>, </a:t>
            </a:r>
            <a:r>
              <a:rPr lang="es-MX" sz="2800" dirty="0" smtClean="0"/>
              <a:t>“l</a:t>
            </a:r>
            <a:r>
              <a:rPr lang="en-US" sz="2800" dirty="0" err="1" smtClean="0"/>
              <a:t>ooking</a:t>
            </a:r>
            <a:r>
              <a:rPr lang="en-US" sz="2800" dirty="0" smtClean="0"/>
              <a:t> unto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the author and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perfecter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faith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5" y="381000"/>
            <a:ext cx="11704320" cy="20574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It is a Great Salvation Because …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PAID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GREAT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667000"/>
            <a:ext cx="12344400" cy="6598920"/>
          </a:xfrm>
        </p:spPr>
        <p:txBody>
          <a:bodyPr/>
          <a:lstStyle/>
          <a:p>
            <a:r>
              <a:rPr lang="en-US" sz="3200" b="1" dirty="0" smtClean="0"/>
              <a:t>1 Peter 1:18,19: </a:t>
            </a:r>
            <a:r>
              <a:rPr lang="en-US" sz="3200" dirty="0" smtClean="0"/>
              <a:t>The Price Paid is Precious – His Blood </a:t>
            </a:r>
            <a:r>
              <a:rPr lang="en-US" sz="3200" i="1" dirty="0" smtClean="0"/>
              <a:t>“Knowing that ye were redeemed, not with corruptible things, with silver or gold, from your vain manner of life handed down from your fathers; but with precious blood, as of a lamb without spot, even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of Christ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Could there have been a greater sacrifice offered?</a:t>
            </a:r>
          </a:p>
          <a:p>
            <a:r>
              <a:rPr lang="en-US" sz="3200" dirty="0" smtClean="0"/>
              <a:t>His blood is indeed precious, invaluable </a:t>
            </a:r>
            <a:r>
              <a:rPr lang="en-US" sz="3200" b="1" dirty="0" smtClean="0"/>
              <a:t>(infinitely valuable)</a:t>
            </a:r>
          </a:p>
          <a:p>
            <a:r>
              <a:rPr lang="en-US" sz="3200" dirty="0" smtClean="0"/>
              <a:t>His blood, as of a lamb, without spot, perfect </a:t>
            </a:r>
            <a:r>
              <a:rPr lang="en-US" sz="3200" b="1" dirty="0" smtClean="0"/>
              <a:t>(1 John 1:29) </a:t>
            </a:r>
          </a:p>
          <a:p>
            <a:r>
              <a:rPr lang="en-US" sz="3200" dirty="0" smtClean="0"/>
              <a:t>God would not accept a sacrifice with defect </a:t>
            </a:r>
            <a:r>
              <a:rPr lang="en-US" sz="3200" b="1" dirty="0" smtClean="0"/>
              <a:t>(Lev. 22:20)</a:t>
            </a:r>
          </a:p>
          <a:p>
            <a:r>
              <a:rPr lang="en-US" sz="3200" dirty="0" smtClean="0"/>
              <a:t>Such was this great sacrifice paid </a:t>
            </a:r>
            <a:r>
              <a:rPr lang="en-US" sz="3200" dirty="0" err="1" smtClean="0"/>
              <a:t>por</a:t>
            </a:r>
            <a:r>
              <a:rPr lang="en-US" sz="3200" dirty="0" smtClean="0"/>
              <a:t> our salvation – 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Precious Blood of Christ Jesus!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</TotalTime>
  <Pages>0</Pages>
  <Words>1546</Words>
  <Characters>0</Characters>
  <Application>Microsoft Office PowerPoint</Application>
  <PresentationFormat>Custom</PresentationFormat>
  <Lines>0</Lines>
  <Paragraphs>136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Diseño predeterminado</vt:lpstr>
      <vt:lpstr>Slide 1</vt:lpstr>
      <vt:lpstr>Slide 2</vt:lpstr>
      <vt:lpstr>Neglect it Not!</vt:lpstr>
      <vt:lpstr>A Great Salvation  Hebrews 2:1-3</vt:lpstr>
      <vt:lpstr>A Great Salvation Hebrews 2:1-3</vt:lpstr>
      <vt:lpstr>A Great Salvation Hebrews 2:1-3</vt:lpstr>
      <vt:lpstr>A Great Salvation Hebrews 2:1-3</vt:lpstr>
      <vt:lpstr>It is a Great Salvation Because …  1.  The PROVIDER is GREAT</vt:lpstr>
      <vt:lpstr>It is a Great Salvation Because …  2.  The PRICE PAID is GREAT</vt:lpstr>
      <vt:lpstr>It is a Great Salvation Because …  3.  The PLAN is GREAT</vt:lpstr>
      <vt:lpstr>It is a Great Salvation Because …  4.  The PROBLEM is GREAT</vt:lpstr>
      <vt:lpstr>It is a Great Salvation Because …  5.  The PERIL is GREAT</vt:lpstr>
      <vt:lpstr>It is a Great Salvation Because …  6.  The POWER is GREAT</vt:lpstr>
      <vt:lpstr>It is a Great Salvation Because …  7.  The PRIZE is GREAT</vt:lpstr>
      <vt:lpstr>CONCLUSION</vt:lpstr>
      <vt:lpstr>Neglect it Not!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Hebreos 2:1-3</dc:title>
  <dc:creator>Maldonado Nursery</dc:creator>
  <cp:lastModifiedBy>Maldonado Nursery</cp:lastModifiedBy>
  <cp:revision>96</cp:revision>
  <dcterms:created xsi:type="dcterms:W3CDTF">2008-07-30T12:36:32Z</dcterms:created>
  <dcterms:modified xsi:type="dcterms:W3CDTF">2008-09-07T17:13:59Z</dcterms:modified>
</cp:coreProperties>
</file>